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309" r:id="rId3"/>
    <p:sldId id="310" r:id="rId4"/>
    <p:sldId id="264" r:id="rId5"/>
    <p:sldId id="265" r:id="rId6"/>
    <p:sldId id="266" r:id="rId7"/>
    <p:sldId id="267" r:id="rId8"/>
    <p:sldId id="268" r:id="rId9"/>
    <p:sldId id="277" r:id="rId10"/>
    <p:sldId id="280" r:id="rId11"/>
    <p:sldId id="281" r:id="rId12"/>
    <p:sldId id="301" r:id="rId13"/>
    <p:sldId id="275" r:id="rId14"/>
    <p:sldId id="271" r:id="rId15"/>
    <p:sldId id="273" r:id="rId16"/>
    <p:sldId id="274" r:id="rId17"/>
    <p:sldId id="272" r:id="rId18"/>
    <p:sldId id="276" r:id="rId19"/>
    <p:sldId id="278" r:id="rId20"/>
    <p:sldId id="269" r:id="rId21"/>
    <p:sldId id="282" r:id="rId22"/>
    <p:sldId id="279" r:id="rId23"/>
    <p:sldId id="308" r:id="rId24"/>
    <p:sldId id="302" r:id="rId25"/>
    <p:sldId id="305" r:id="rId26"/>
    <p:sldId id="306" r:id="rId27"/>
    <p:sldId id="307" r:id="rId28"/>
    <p:sldId id="289" r:id="rId29"/>
    <p:sldId id="283" r:id="rId30"/>
    <p:sldId id="290" r:id="rId31"/>
    <p:sldId id="291" r:id="rId32"/>
    <p:sldId id="284" r:id="rId33"/>
    <p:sldId id="288" r:id="rId34"/>
    <p:sldId id="286" r:id="rId35"/>
    <p:sldId id="295" r:id="rId36"/>
    <p:sldId id="297" r:id="rId37"/>
    <p:sldId id="296" r:id="rId38"/>
    <p:sldId id="298" r:id="rId39"/>
    <p:sldId id="299" r:id="rId40"/>
    <p:sldId id="292" r:id="rId41"/>
    <p:sldId id="293" r:id="rId42"/>
    <p:sldId id="300" r:id="rId43"/>
    <p:sldId id="263" r:id="rId44"/>
    <p:sldId id="261" r:id="rId45"/>
    <p:sldId id="332" r:id="rId46"/>
    <p:sldId id="258" r:id="rId47"/>
    <p:sldId id="313" r:id="rId48"/>
    <p:sldId id="314" r:id="rId49"/>
    <p:sldId id="315" r:id="rId50"/>
    <p:sldId id="329" r:id="rId51"/>
    <p:sldId id="316" r:id="rId52"/>
    <p:sldId id="317" r:id="rId53"/>
    <p:sldId id="330" r:id="rId54"/>
    <p:sldId id="319" r:id="rId55"/>
    <p:sldId id="320" r:id="rId56"/>
    <p:sldId id="321" r:id="rId57"/>
    <p:sldId id="322" r:id="rId58"/>
    <p:sldId id="323" r:id="rId59"/>
    <p:sldId id="324" r:id="rId60"/>
    <p:sldId id="325" r:id="rId61"/>
    <p:sldId id="326" r:id="rId62"/>
    <p:sldId id="327" r:id="rId63"/>
    <p:sldId id="333" r:id="rId64"/>
    <p:sldId id="331" r:id="rId65"/>
    <p:sldId id="328" r:id="rId6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1F-4185-878E-4B4244E4AD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1F-4185-878E-4B4244E4AD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1F-4185-878E-4B4244E4AD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1F-4185-878E-4B4244E4AD1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8-4A1F-4185-878E-4B4244E4AD16}"/>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4E-403B-8266-D3459845A2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4E-403B-8266-D3459845A2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4E-403B-8266-D3459845A2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4E-403B-8266-D3459845A2ED}"/>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8-684E-403B-8266-D3459845A2ED}"/>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622A1-E13A-42D9-A9E1-A6C192E3266D}" type="datetimeFigureOut">
              <a:rPr lang="zh-CN" altLang="en-US" smtClean="0"/>
              <a:t>2020/7/8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98F25-5879-4027-AADA-DA797842E9F6}" type="slidenum">
              <a:rPr lang="zh-CN" altLang="en-US" smtClean="0"/>
              <a:t>‹#›</a:t>
            </a:fld>
            <a:endParaRPr lang="zh-CN" altLang="en-US"/>
          </a:p>
        </p:txBody>
      </p:sp>
    </p:spTree>
    <p:extLst>
      <p:ext uri="{BB962C8B-B14F-4D97-AF65-F5344CB8AC3E}">
        <p14:creationId xmlns:p14="http://schemas.microsoft.com/office/powerpoint/2010/main" val="326937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52</a:t>
            </a:fld>
            <a:endParaRPr lang="en-US" altLang="zh-CN" sz="13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54</a:t>
            </a:fld>
            <a:endParaRPr lang="en-US" altLang="zh-CN" sz="13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55</a:t>
            </a:fld>
            <a:endParaRPr lang="en-US" altLang="zh-CN" sz="13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56</a:t>
            </a:fld>
            <a:endParaRPr lang="en-US" altLang="zh-CN" sz="13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57</a:t>
            </a:fld>
            <a:endParaRPr lang="en-US" altLang="zh-CN" sz="13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58</a:t>
            </a:fld>
            <a:endParaRPr lang="en-US" altLang="zh-CN" sz="13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59</a:t>
            </a:fld>
            <a:endParaRPr lang="en-US" altLang="zh-CN" sz="13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60</a:t>
            </a:fld>
            <a:endParaRPr lang="en-US" altLang="zh-CN" sz="13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61</a:t>
            </a:fld>
            <a:endParaRPr lang="en-US" altLang="zh-CN" sz="13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398F25-5879-4027-AADA-DA797842E9F6}" type="slidenum">
              <a:rPr lang="zh-CN" altLang="en-US" smtClean="0"/>
              <a:t>3</a:t>
            </a:fld>
            <a:endParaRPr lang="zh-CN" altLang="en-US"/>
          </a:p>
        </p:txBody>
      </p:sp>
    </p:spTree>
    <p:extLst>
      <p:ext uri="{BB962C8B-B14F-4D97-AF65-F5344CB8AC3E}">
        <p14:creationId xmlns:p14="http://schemas.microsoft.com/office/powerpoint/2010/main" val="3557604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62</a:t>
            </a:fld>
            <a:endParaRPr lang="en-US" altLang="zh-CN" sz="13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398F25-5879-4027-AADA-DA797842E9F6}" type="slidenum">
              <a:rPr lang="zh-CN" altLang="en-US" smtClean="0"/>
              <a:t>63</a:t>
            </a:fld>
            <a:endParaRPr lang="zh-CN" altLang="en-US"/>
          </a:p>
        </p:txBody>
      </p:sp>
    </p:spTree>
    <p:extLst>
      <p:ext uri="{BB962C8B-B14F-4D97-AF65-F5344CB8AC3E}">
        <p14:creationId xmlns:p14="http://schemas.microsoft.com/office/powerpoint/2010/main" val="355760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65</a:t>
            </a:fld>
            <a:endParaRPr lang="en-US" altLang="zh-CN" sz="13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398F25-5879-4027-AADA-DA797842E9F6}" type="slidenum">
              <a:rPr lang="zh-CN" altLang="en-US" smtClean="0"/>
              <a:t>8</a:t>
            </a:fld>
            <a:endParaRPr lang="zh-CN" altLang="en-US"/>
          </a:p>
        </p:txBody>
      </p:sp>
    </p:spTree>
    <p:extLst>
      <p:ext uri="{BB962C8B-B14F-4D97-AF65-F5344CB8AC3E}">
        <p14:creationId xmlns:p14="http://schemas.microsoft.com/office/powerpoint/2010/main" val="35576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398F25-5879-4027-AADA-DA797842E9F6}" type="slidenum">
              <a:rPr lang="zh-CN" altLang="en-US" smtClean="0"/>
              <a:t>45</a:t>
            </a:fld>
            <a:endParaRPr lang="zh-CN" altLang="en-US"/>
          </a:p>
        </p:txBody>
      </p:sp>
    </p:spTree>
    <p:extLst>
      <p:ext uri="{BB962C8B-B14F-4D97-AF65-F5344CB8AC3E}">
        <p14:creationId xmlns:p14="http://schemas.microsoft.com/office/powerpoint/2010/main" val="355760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47</a:t>
            </a:fld>
            <a:endParaRPr lang="en-US" altLang="zh-CN" sz="13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48</a:t>
            </a:fld>
            <a:endParaRPr lang="en-US" altLang="zh-CN" sz="13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49</a:t>
            </a:fld>
            <a:endParaRPr lang="en-US" altLang="zh-CN" sz="13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50</a:t>
            </a:fld>
            <a:endParaRPr lang="en-US" altLang="zh-CN" sz="13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79876" name="灯片编号占位符 3"/>
          <p:cNvSpPr>
            <a:spLocks noGrp="1"/>
          </p:cNvSpPr>
          <p:nvPr>
            <p:ph type="sldNum" sz="quarter" idx="5"/>
          </p:nvPr>
        </p:nvSpPr>
        <p:spPr>
          <a:noFill/>
        </p:spPr>
        <p:txBody>
          <a:bodyPr/>
          <a:lstStyle>
            <a:lvl1pPr>
              <a:defRPr sz="1200">
                <a:solidFill>
                  <a:schemeClr val="tx1"/>
                </a:solidFill>
                <a:latin typeface="Arial" charset="0"/>
                <a:ea typeface="宋体" charset="-122"/>
              </a:defRPr>
            </a:lvl1pPr>
            <a:lvl2pPr marL="803275" indent="-307975">
              <a:defRPr sz="1200">
                <a:solidFill>
                  <a:schemeClr val="tx1"/>
                </a:solidFill>
                <a:latin typeface="Arial" charset="0"/>
                <a:ea typeface="宋体" charset="-122"/>
              </a:defRPr>
            </a:lvl2pPr>
            <a:lvl3pPr marL="1236663" indent="-246063">
              <a:defRPr sz="1200">
                <a:solidFill>
                  <a:schemeClr val="tx1"/>
                </a:solidFill>
                <a:latin typeface="Arial" charset="0"/>
                <a:ea typeface="宋体" charset="-122"/>
              </a:defRPr>
            </a:lvl3pPr>
            <a:lvl4pPr marL="1731963" indent="-246063">
              <a:defRPr sz="1200">
                <a:solidFill>
                  <a:schemeClr val="tx1"/>
                </a:solidFill>
                <a:latin typeface="Arial" charset="0"/>
                <a:ea typeface="宋体" charset="-122"/>
              </a:defRPr>
            </a:lvl4pPr>
            <a:lvl5pPr marL="2227263" indent="-246063">
              <a:defRPr sz="1200">
                <a:solidFill>
                  <a:schemeClr val="tx1"/>
                </a:solidFill>
                <a:latin typeface="Arial" charset="0"/>
                <a:ea typeface="宋体" charset="-122"/>
              </a:defRPr>
            </a:lvl5pPr>
            <a:lvl6pPr marL="2684463" indent="-246063" eaLnBrk="0" fontAlgn="base" hangingPunct="0">
              <a:spcBef>
                <a:spcPct val="30000"/>
              </a:spcBef>
              <a:spcAft>
                <a:spcPct val="0"/>
              </a:spcAft>
              <a:defRPr sz="1200">
                <a:solidFill>
                  <a:schemeClr val="tx1"/>
                </a:solidFill>
                <a:latin typeface="Arial" charset="0"/>
                <a:ea typeface="宋体" charset="-122"/>
              </a:defRPr>
            </a:lvl6pPr>
            <a:lvl7pPr marL="3141663" indent="-246063" eaLnBrk="0" fontAlgn="base" hangingPunct="0">
              <a:spcBef>
                <a:spcPct val="30000"/>
              </a:spcBef>
              <a:spcAft>
                <a:spcPct val="0"/>
              </a:spcAft>
              <a:defRPr sz="1200">
                <a:solidFill>
                  <a:schemeClr val="tx1"/>
                </a:solidFill>
                <a:latin typeface="Arial" charset="0"/>
                <a:ea typeface="宋体" charset="-122"/>
              </a:defRPr>
            </a:lvl7pPr>
            <a:lvl8pPr marL="3598863" indent="-246063" eaLnBrk="0" fontAlgn="base" hangingPunct="0">
              <a:spcBef>
                <a:spcPct val="30000"/>
              </a:spcBef>
              <a:spcAft>
                <a:spcPct val="0"/>
              </a:spcAft>
              <a:defRPr sz="1200">
                <a:solidFill>
                  <a:schemeClr val="tx1"/>
                </a:solidFill>
                <a:latin typeface="Arial" charset="0"/>
                <a:ea typeface="宋体" charset="-122"/>
              </a:defRPr>
            </a:lvl8pPr>
            <a:lvl9pPr marL="4056063" indent="-246063" eaLnBrk="0" fontAlgn="base" hangingPunct="0">
              <a:spcBef>
                <a:spcPct val="30000"/>
              </a:spcBef>
              <a:spcAft>
                <a:spcPct val="0"/>
              </a:spcAft>
              <a:defRPr sz="1200">
                <a:solidFill>
                  <a:schemeClr val="tx1"/>
                </a:solidFill>
                <a:latin typeface="Arial" charset="0"/>
                <a:ea typeface="宋体" charset="-122"/>
              </a:defRPr>
            </a:lvl9pPr>
          </a:lstStyle>
          <a:p>
            <a:fld id="{0EB73869-108F-4A2D-A1C3-63D4CB27B550}" type="slidenum">
              <a:rPr lang="en-US" altLang="zh-CN" sz="1300">
                <a:solidFill>
                  <a:prstClr val="black"/>
                </a:solidFill>
              </a:rPr>
              <a:pPr/>
              <a:t>51</a:t>
            </a:fld>
            <a:endParaRPr lang="en-US" altLang="zh-CN" sz="13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pic>
        <p:nvPicPr>
          <p:cNvPr id="15" name="Picture 2" descr="http://pic17.nipic.com/20111025/7797199_145732330120_2.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536300" y="0"/>
            <a:ext cx="4607700" cy="300605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596" y="5002020"/>
            <a:ext cx="9144597" cy="14148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p>
        </p:txBody>
      </p:sp>
      <p:pic>
        <p:nvPicPr>
          <p:cNvPr id="7" name="Picture 2" descr="X:\07 Produktion\06_Bilder_und_Hintergründe\Separation Slides\Photoshop\B0579.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4505127" cy="30060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格 8"/>
          <p:cNvGraphicFramePr>
            <a:graphicFrameLocks noGrp="1"/>
          </p:cNvGraphicFramePr>
          <p:nvPr userDrawn="1">
            <p:extLst>
              <p:ext uri="{D42A27DB-BD31-4B8C-83A1-F6EECF244321}">
                <p14:modId xmlns:p14="http://schemas.microsoft.com/office/powerpoint/2010/main" val="1262983363"/>
              </p:ext>
            </p:extLst>
          </p:nvPr>
        </p:nvGraphicFramePr>
        <p:xfrm>
          <a:off x="-4" y="0"/>
          <a:ext cx="9145190" cy="3006064"/>
        </p:xfrm>
        <a:graphic>
          <a:graphicData uri="http://schemas.openxmlformats.org/drawingml/2006/table">
            <a:tbl>
              <a:tblPr firstRow="1" bandRow="1">
                <a:tableStyleId>{5C22544A-7EE6-4342-B048-85BDC9FD1C3A}</a:tableStyleId>
              </a:tblPr>
              <a:tblGrid>
                <a:gridCol w="914519">
                  <a:extLst>
                    <a:ext uri="{9D8B030D-6E8A-4147-A177-3AD203B41FA5}">
                      <a16:colId xmlns:a16="http://schemas.microsoft.com/office/drawing/2014/main" val="20000"/>
                    </a:ext>
                  </a:extLst>
                </a:gridCol>
                <a:gridCol w="914519">
                  <a:extLst>
                    <a:ext uri="{9D8B030D-6E8A-4147-A177-3AD203B41FA5}">
                      <a16:colId xmlns:a16="http://schemas.microsoft.com/office/drawing/2014/main" val="20001"/>
                    </a:ext>
                  </a:extLst>
                </a:gridCol>
                <a:gridCol w="914519">
                  <a:extLst>
                    <a:ext uri="{9D8B030D-6E8A-4147-A177-3AD203B41FA5}">
                      <a16:colId xmlns:a16="http://schemas.microsoft.com/office/drawing/2014/main" val="20002"/>
                    </a:ext>
                  </a:extLst>
                </a:gridCol>
                <a:gridCol w="914519">
                  <a:extLst>
                    <a:ext uri="{9D8B030D-6E8A-4147-A177-3AD203B41FA5}">
                      <a16:colId xmlns:a16="http://schemas.microsoft.com/office/drawing/2014/main" val="20003"/>
                    </a:ext>
                  </a:extLst>
                </a:gridCol>
                <a:gridCol w="859739">
                  <a:extLst>
                    <a:ext uri="{9D8B030D-6E8A-4147-A177-3AD203B41FA5}">
                      <a16:colId xmlns:a16="http://schemas.microsoft.com/office/drawing/2014/main" val="20004"/>
                    </a:ext>
                  </a:extLst>
                </a:gridCol>
                <a:gridCol w="969299">
                  <a:extLst>
                    <a:ext uri="{9D8B030D-6E8A-4147-A177-3AD203B41FA5}">
                      <a16:colId xmlns:a16="http://schemas.microsoft.com/office/drawing/2014/main" val="20005"/>
                    </a:ext>
                  </a:extLst>
                </a:gridCol>
                <a:gridCol w="914519">
                  <a:extLst>
                    <a:ext uri="{9D8B030D-6E8A-4147-A177-3AD203B41FA5}">
                      <a16:colId xmlns:a16="http://schemas.microsoft.com/office/drawing/2014/main" val="20006"/>
                    </a:ext>
                  </a:extLst>
                </a:gridCol>
                <a:gridCol w="914519">
                  <a:extLst>
                    <a:ext uri="{9D8B030D-6E8A-4147-A177-3AD203B41FA5}">
                      <a16:colId xmlns:a16="http://schemas.microsoft.com/office/drawing/2014/main" val="20007"/>
                    </a:ext>
                  </a:extLst>
                </a:gridCol>
                <a:gridCol w="914519">
                  <a:extLst>
                    <a:ext uri="{9D8B030D-6E8A-4147-A177-3AD203B41FA5}">
                      <a16:colId xmlns:a16="http://schemas.microsoft.com/office/drawing/2014/main" val="20008"/>
                    </a:ext>
                  </a:extLst>
                </a:gridCol>
                <a:gridCol w="914519">
                  <a:extLst>
                    <a:ext uri="{9D8B030D-6E8A-4147-A177-3AD203B41FA5}">
                      <a16:colId xmlns:a16="http://schemas.microsoft.com/office/drawing/2014/main" val="20009"/>
                    </a:ext>
                  </a:extLst>
                </a:gridCol>
              </a:tblGrid>
              <a:tr h="751516">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solidFill>
                          <a:schemeClr val="accent1">
                            <a:lumMod val="40000"/>
                            <a:lumOff val="60000"/>
                          </a:schemeClr>
                        </a:solidFill>
                      </a:endParaRPr>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solidFill>
                          <a:schemeClr val="accent1">
                            <a:lumMod val="40000"/>
                            <a:lumOff val="60000"/>
                          </a:schemeClr>
                        </a:solidFill>
                      </a:endParaRPr>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51516">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51516">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solidFill>
                          <a:schemeClr val="bg1"/>
                        </a:solidFill>
                      </a:endParaRPr>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a:lstStyle/>
                    <a:p>
                      <a:endParaRPr lang="zh-CN" altLang="en-US" sz="180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751516">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1800" dirty="0"/>
                    </a:p>
                  </a:txBody>
                  <a:tcPr marL="91451" marR="91451" marT="45755" marB="45755">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TextBox 3"/>
          <p:cNvSpPr txBox="1"/>
          <p:nvPr userDrawn="1"/>
        </p:nvSpPr>
        <p:spPr>
          <a:xfrm>
            <a:off x="2051720" y="3507708"/>
            <a:ext cx="5256583" cy="931024"/>
          </a:xfrm>
          <a:prstGeom prst="rect">
            <a:avLst/>
          </a:prstGeom>
          <a:noFill/>
        </p:spPr>
        <p:txBody>
          <a:bodyPr wrap="square" lIns="68580" tIns="34290" rIns="68580" bIns="34290">
            <a:spAutoFit/>
          </a:bodyPr>
          <a:lstStyle/>
          <a:p>
            <a:pPr algn="ctr">
              <a:defRPr/>
            </a:pPr>
            <a:r>
              <a:rPr lang="zh-CN" altLang="en-US" sz="2800" b="1" dirty="0" smtClean="0">
                <a:solidFill>
                  <a:srgbClr val="0070C0"/>
                </a:solidFill>
                <a:latin typeface="微软雅黑" pitchFamily="34" charset="-122"/>
                <a:ea typeface="微软雅黑" pitchFamily="34" charset="-122"/>
              </a:rPr>
              <a:t>工业污染场地修复、无害化管理及验收</a:t>
            </a:r>
            <a:endParaRPr lang="zh-CN" altLang="en-US" sz="2800" b="1" dirty="0">
              <a:solidFill>
                <a:srgbClr val="0070C0"/>
              </a:solidFill>
              <a:latin typeface="微软雅黑" pitchFamily="34" charset="-122"/>
              <a:ea typeface="微软雅黑" pitchFamily="34" charset="-122"/>
            </a:endParaRPr>
          </a:p>
        </p:txBody>
      </p:sp>
      <p:sp>
        <p:nvSpPr>
          <p:cNvPr id="14" name="TextBox 11"/>
          <p:cNvSpPr txBox="1">
            <a:spLocks noChangeArrowheads="1"/>
          </p:cNvSpPr>
          <p:nvPr userDrawn="1"/>
        </p:nvSpPr>
        <p:spPr bwMode="auto">
          <a:xfrm>
            <a:off x="3606130" y="3273828"/>
            <a:ext cx="1931743" cy="300083"/>
          </a:xfrm>
          <a:prstGeom prst="rect">
            <a:avLst/>
          </a:prstGeom>
          <a:noFill/>
          <a:ln w="9525">
            <a:noFill/>
            <a:miter lim="800000"/>
            <a:headEnd/>
            <a:tailEnd/>
          </a:ln>
        </p:spPr>
        <p:txBody>
          <a:bodyPr wrap="square" lIns="68580" tIns="34290" rIns="68580" bIns="34290">
            <a:spAutoFit/>
          </a:bodyPr>
          <a:lstStyle/>
          <a:p>
            <a:pPr algn="ctr">
              <a:defRPr/>
            </a:pPr>
            <a:r>
              <a:rPr lang="zh-CN" altLang="en-US" sz="1500" dirty="0" smtClean="0">
                <a:solidFill>
                  <a:srgbClr val="FF6600"/>
                </a:solidFill>
                <a:latin typeface="微软雅黑" panose="020B0503020204020204" pitchFamily="34" charset="-122"/>
                <a:ea typeface="微软雅黑" panose="020B0503020204020204" pitchFamily="34" charset="-122"/>
              </a:rPr>
              <a:t>在线培训教程</a:t>
            </a:r>
            <a:endParaRPr lang="zh-CN" altLang="en-US" sz="1500" dirty="0">
              <a:solidFill>
                <a:srgbClr val="FF6600"/>
              </a:solidFill>
              <a:latin typeface="微软雅黑" panose="020B0503020204020204" pitchFamily="34" charset="-122"/>
              <a:ea typeface="微软雅黑" panose="020B0503020204020204" pitchFamily="34" charset="-122"/>
            </a:endParaRPr>
          </a:p>
        </p:txBody>
      </p:sp>
      <p:cxnSp>
        <p:nvCxnSpPr>
          <p:cNvPr id="16" name="直接连接符 15"/>
          <p:cNvCxnSpPr/>
          <p:nvPr userDrawn="1"/>
        </p:nvCxnSpPr>
        <p:spPr>
          <a:xfrm>
            <a:off x="2522559" y="3423869"/>
            <a:ext cx="1100833" cy="0"/>
          </a:xfrm>
          <a:prstGeom prst="line">
            <a:avLst/>
          </a:prstGeom>
          <a:ln>
            <a:solidFill>
              <a:srgbClr val="FF6600"/>
            </a:solidFill>
            <a:tailEnd type="ova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userDrawn="1"/>
        </p:nvCxnSpPr>
        <p:spPr>
          <a:xfrm>
            <a:off x="5520610" y="3423869"/>
            <a:ext cx="1100833" cy="0"/>
          </a:xfrm>
          <a:prstGeom prst="line">
            <a:avLst/>
          </a:prstGeom>
          <a:ln>
            <a:solidFill>
              <a:srgbClr val="FF6600"/>
            </a:solidFill>
            <a:headEnd type="oval"/>
            <a:tailEnd type="non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709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5625"/>
                                  </p:iterate>
                                  <p:childTnLst>
                                    <p:set>
                                      <p:cBhvr>
                                        <p:cTn id="6" dur="1" fill="hold">
                                          <p:stCondLst>
                                            <p:cond delay="0"/>
                                          </p:stCondLst>
                                        </p:cTn>
                                        <p:tgtEl>
                                          <p:spTgt spid="14"/>
                                        </p:tgtEl>
                                        <p:attrNameLst>
                                          <p:attrName>style.visibility</p:attrName>
                                        </p:attrNameLst>
                                      </p:cBhvr>
                                      <p:to>
                                        <p:strVal val="visible"/>
                                      </p:to>
                                    </p:set>
                                    <p:anim calcmode="lin" valueType="num">
                                      <p:cBhvr>
                                        <p:cTn id="7" dur="800" fill="hold"/>
                                        <p:tgtEl>
                                          <p:spTgt spid="14"/>
                                        </p:tgtEl>
                                        <p:attrNameLst>
                                          <p:attrName>ppt_w</p:attrName>
                                        </p:attrNameLst>
                                      </p:cBhvr>
                                      <p:tavLst>
                                        <p:tav tm="0">
                                          <p:val>
                                            <p:fltVal val="0"/>
                                          </p:val>
                                        </p:tav>
                                        <p:tav tm="100000">
                                          <p:val>
                                            <p:strVal val="#ppt_w"/>
                                          </p:val>
                                        </p:tav>
                                      </p:tavLst>
                                    </p:anim>
                                    <p:anim calcmode="lin" valueType="num">
                                      <p:cBhvr>
                                        <p:cTn id="8" dur="800" fill="hold"/>
                                        <p:tgtEl>
                                          <p:spTgt spid="14"/>
                                        </p:tgtEl>
                                        <p:attrNameLst>
                                          <p:attrName>ppt_h</p:attrName>
                                        </p:attrNameLst>
                                      </p:cBhvr>
                                      <p:tavLst>
                                        <p:tav tm="0">
                                          <p:val>
                                            <p:fltVal val="0"/>
                                          </p:val>
                                        </p:tav>
                                        <p:tav tm="100000">
                                          <p:val>
                                            <p:strVal val="#ppt_h"/>
                                          </p:val>
                                        </p:tav>
                                      </p:tavLst>
                                    </p:anim>
                                    <p:anim calcmode="lin" valueType="num">
                                      <p:cBhvr>
                                        <p:cTn id="9" dur="8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425"/>
                            </p:stCondLst>
                            <p:childTnLst>
                              <p:par>
                                <p:cTn id="12" presetID="2" presetClass="entr" presetSubtype="2"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925"/>
                            </p:stCondLst>
                            <p:childTnLst>
                              <p:par>
                                <p:cTn id="21" presetID="23" presetClass="entr" presetSubtype="36" fill="hold" grpId="0" nodeType="afterEffect">
                                  <p:stCondLst>
                                    <p:cond delay="0"/>
                                  </p:stCondLst>
                                  <p:iterate type="lt">
                                    <p:tmPct val="32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 dur="500" fill="hold"/>
                                        <p:tgtEl>
                                          <p:spTgt spid="13"/>
                                        </p:tgtEl>
                                        <p:attrNameLst>
                                          <p:attrName>ppt_h</p:attrName>
                                        </p:attrNameLst>
                                      </p:cBhvr>
                                      <p:tavLst>
                                        <p:tav tm="0">
                                          <p:val>
                                            <p:strVal val="(6*min(max(#ppt_w*#ppt_h,.3),1)-7.4)/-.7*#ppt_h"/>
                                          </p:val>
                                        </p:tav>
                                        <p:tav tm="100000">
                                          <p:val>
                                            <p:strVal val="#ppt_h"/>
                                          </p:val>
                                        </p:tav>
                                      </p:tavLst>
                                    </p:anim>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矩形 10"/>
          <p:cNvSpPr/>
          <p:nvPr userDrawn="1"/>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userDrawn="1"/>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8"/>
          <p:cNvSpPr txBox="1">
            <a:spLocks/>
          </p:cNvSpPr>
          <p:nvPr userDrawn="1"/>
        </p:nvSpPr>
        <p:spPr>
          <a:xfrm>
            <a:off x="7089080" y="129518"/>
            <a:ext cx="432048" cy="367826"/>
          </a:xfrm>
          <a:prstGeom prst="rect">
            <a:avLst/>
          </a:prstGeom>
        </p:spPr>
        <p:txBody>
          <a:bodyPr/>
          <a:lstStyle>
            <a:lvl1pPr algn="ctr" defTabSz="914400" rtl="0" eaLnBrk="1" latinLnBrk="0" hangingPunct="1">
              <a:spcBef>
                <a:spcPct val="0"/>
              </a:spcBef>
              <a:buNone/>
              <a:defRPr sz="1800" b="1" kern="1200">
                <a:solidFill>
                  <a:schemeClr val="bg1"/>
                </a:solidFill>
                <a:latin typeface="微软雅黑" panose="020B0503020204020204" pitchFamily="34" charset="-122"/>
                <a:ea typeface="微软雅黑" panose="020B0503020204020204" pitchFamily="34" charset="-122"/>
                <a:cs typeface="+mj-cs"/>
              </a:defRPr>
            </a:lvl1pPr>
          </a:lstStyle>
          <a:p>
            <a:endParaRPr lang="zh-CN" altLang="en-US" dirty="0">
              <a:solidFill>
                <a:schemeClr val="tx1"/>
              </a:solidFill>
            </a:endParaRPr>
          </a:p>
        </p:txBody>
      </p:sp>
      <p:sp>
        <p:nvSpPr>
          <p:cNvPr id="17" name="标题 18"/>
          <p:cNvSpPr txBox="1">
            <a:spLocks/>
          </p:cNvSpPr>
          <p:nvPr userDrawn="1"/>
        </p:nvSpPr>
        <p:spPr>
          <a:xfrm>
            <a:off x="7532296" y="118955"/>
            <a:ext cx="1611704" cy="367826"/>
          </a:xfrm>
          <a:prstGeom prst="rect">
            <a:avLst/>
          </a:prstGeom>
        </p:spPr>
        <p:txBody>
          <a:bodyPr/>
          <a:lstStyle>
            <a:lvl1pPr algn="ctr" defTabSz="914400" rtl="0" eaLnBrk="1" latinLnBrk="0" hangingPunct="1">
              <a:spcBef>
                <a:spcPct val="0"/>
              </a:spcBef>
              <a:buNone/>
              <a:defRPr sz="1800" b="1" kern="1200">
                <a:solidFill>
                  <a:schemeClr val="bg1"/>
                </a:solidFill>
                <a:latin typeface="微软雅黑" panose="020B0503020204020204" pitchFamily="34" charset="-122"/>
                <a:ea typeface="微软雅黑" panose="020B0503020204020204" pitchFamily="34" charset="-122"/>
                <a:cs typeface="+mj-cs"/>
              </a:defRPr>
            </a:lvl1pPr>
          </a:lstStyle>
          <a:p>
            <a:endParaRPr lang="zh-CN" altLang="en-US" dirty="0">
              <a:solidFill>
                <a:schemeClr val="tx1"/>
              </a:solidFill>
            </a:endParaRPr>
          </a:p>
        </p:txBody>
      </p:sp>
    </p:spTree>
    <p:extLst>
      <p:ext uri="{BB962C8B-B14F-4D97-AF65-F5344CB8AC3E}">
        <p14:creationId xmlns:p14="http://schemas.microsoft.com/office/powerpoint/2010/main" val="333314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目录页">
    <p:bg>
      <p:bgRef idx="1001">
        <a:schemeClr val="bg1"/>
      </p:bgRef>
    </p:bg>
    <p:spTree>
      <p:nvGrpSpPr>
        <p:cNvPr id="1" name=""/>
        <p:cNvGrpSpPr/>
        <p:nvPr/>
      </p:nvGrpSpPr>
      <p:grpSpPr>
        <a:xfrm>
          <a:off x="0" y="0"/>
          <a:ext cx="0" cy="0"/>
          <a:chOff x="0" y="0"/>
          <a:chExt cx="0" cy="0"/>
        </a:xfrm>
      </p:grpSpPr>
      <p:sp>
        <p:nvSpPr>
          <p:cNvPr id="24" name="TextBox 15"/>
          <p:cNvSpPr txBox="1"/>
          <p:nvPr userDrawn="1"/>
        </p:nvSpPr>
        <p:spPr>
          <a:xfrm>
            <a:off x="468613" y="751660"/>
            <a:ext cx="971855" cy="253916"/>
          </a:xfrm>
          <a:prstGeom prst="rect">
            <a:avLst/>
          </a:prstGeom>
          <a:noFill/>
        </p:spPr>
        <p:txBody>
          <a:bodyPr wrap="square" lIns="68580" tIns="34290" rIns="68580" bIns="34290" rtlCol="0">
            <a:spAutoFit/>
          </a:bodyPr>
          <a:lstStyle/>
          <a:p>
            <a:pPr algn="ctr"/>
            <a:r>
              <a:rPr lang="en-US" altLang="zh-CN" sz="1200" dirty="0" smtClean="0">
                <a:solidFill>
                  <a:prstClr val="white"/>
                </a:solidFill>
                <a:latin typeface="Agency FB" panose="020B0503020202020204" pitchFamily="34" charset="0"/>
                <a:ea typeface="Adobe 宋体 Std L" pitchFamily="18" charset="-122"/>
              </a:rPr>
              <a:t>Contents Page</a:t>
            </a:r>
            <a:endParaRPr lang="zh-CN" altLang="en-US" sz="1200" dirty="0">
              <a:solidFill>
                <a:prstClr val="white"/>
              </a:solidFill>
              <a:latin typeface="Agency FB" panose="020B0503020202020204" pitchFamily="34" charset="0"/>
              <a:ea typeface="Adobe 宋体 Std L" pitchFamily="18" charset="-122"/>
            </a:endParaRPr>
          </a:p>
        </p:txBody>
      </p:sp>
      <p:sp>
        <p:nvSpPr>
          <p:cNvPr id="25" name="文本框 24"/>
          <p:cNvSpPr txBox="1"/>
          <p:nvPr userDrawn="1"/>
        </p:nvSpPr>
        <p:spPr>
          <a:xfrm>
            <a:off x="468613" y="421261"/>
            <a:ext cx="971855" cy="346249"/>
          </a:xfrm>
          <a:prstGeom prst="rect">
            <a:avLst/>
          </a:prstGeom>
          <a:noFill/>
        </p:spPr>
        <p:txBody>
          <a:bodyPr wrap="square" lIns="68580" tIns="34290" rIns="68580" bIns="34290" rtlCol="0">
            <a:spAutoFit/>
          </a:bodyPr>
          <a:lstStyle/>
          <a:p>
            <a:pPr algn="ctr"/>
            <a:r>
              <a:rPr lang="zh-CN" altLang="en-US" sz="1800" dirty="0" smtClean="0">
                <a:solidFill>
                  <a:prstClr val="white"/>
                </a:solidFill>
                <a:ea typeface="微软雅黑"/>
              </a:rPr>
              <a:t>目录页</a:t>
            </a:r>
            <a:endParaRPr lang="zh-CN" altLang="en-US" sz="1800" dirty="0">
              <a:solidFill>
                <a:prstClr val="white"/>
              </a:solidFill>
              <a:ea typeface="微软雅黑"/>
            </a:endParaRPr>
          </a:p>
        </p:txBody>
      </p:sp>
      <p:sp>
        <p:nvSpPr>
          <p:cNvPr id="27" name="矩形 26"/>
          <p:cNvSpPr/>
          <p:nvPr userDrawn="1"/>
        </p:nvSpPr>
        <p:spPr>
          <a:xfrm>
            <a:off x="0" y="239553"/>
            <a:ext cx="9144000" cy="46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p>
        </p:txBody>
      </p:sp>
      <p:sp>
        <p:nvSpPr>
          <p:cNvPr id="28" name="矩形 27"/>
          <p:cNvSpPr/>
          <p:nvPr userDrawn="1"/>
        </p:nvSpPr>
        <p:spPr>
          <a:xfrm>
            <a:off x="468612" y="529273"/>
            <a:ext cx="2267662" cy="299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500" dirty="0" smtClean="0">
                <a:solidFill>
                  <a:srgbClr val="148BDC"/>
                </a:solidFill>
                <a:latin typeface="微软雅黑" panose="020B0503020204020204" pitchFamily="34" charset="-122"/>
                <a:ea typeface="微软雅黑" panose="020B0503020204020204" pitchFamily="34" charset="-122"/>
              </a:rPr>
              <a:t>  过渡页 </a:t>
            </a:r>
            <a:r>
              <a:rPr lang="en-US" altLang="zh-CN" sz="1500" dirty="0" smtClean="0">
                <a:solidFill>
                  <a:srgbClr val="148BDC"/>
                </a:solidFill>
                <a:latin typeface="微软雅黑" panose="020B0503020204020204" pitchFamily="34" charset="-122"/>
                <a:ea typeface="微软雅黑" panose="020B0503020204020204" pitchFamily="34" charset="-122"/>
              </a:rPr>
              <a:t> </a:t>
            </a:r>
            <a:r>
              <a:rPr lang="en-US" altLang="zh-CN" sz="1100" b="1" dirty="0" smtClean="0">
                <a:solidFill>
                  <a:srgbClr val="FF6600"/>
                </a:solidFill>
                <a:ea typeface="微软雅黑" pitchFamily="34" charset="-122"/>
                <a:cs typeface="Arial Unicode MS" pitchFamily="34" charset="-122"/>
              </a:rPr>
              <a:t>TRANSITION PAGE</a:t>
            </a:r>
            <a:endParaRPr lang="zh-CN" altLang="en-US" sz="1100" dirty="0">
              <a:solidFill>
                <a:srgbClr val="FF6600"/>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44661" y="828973"/>
            <a:ext cx="2213669"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3114763" y="2679762"/>
            <a:ext cx="4912721" cy="0"/>
          </a:xfrm>
          <a:prstGeom prst="line">
            <a:avLst/>
          </a:prstGeom>
          <a:ln w="38100">
            <a:solidFill>
              <a:srgbClr val="148BDC"/>
            </a:solidFill>
          </a:ln>
        </p:spPr>
        <p:style>
          <a:lnRef idx="1">
            <a:schemeClr val="accent1"/>
          </a:lnRef>
          <a:fillRef idx="0">
            <a:schemeClr val="accent1"/>
          </a:fillRef>
          <a:effectRef idx="0">
            <a:schemeClr val="accent1"/>
          </a:effectRef>
          <a:fontRef idx="minor">
            <a:schemeClr val="tx1"/>
          </a:fontRef>
        </p:style>
      </p:cxnSp>
      <p:sp>
        <p:nvSpPr>
          <p:cNvPr id="37" name="TextBox 15"/>
          <p:cNvSpPr txBox="1"/>
          <p:nvPr userDrawn="1"/>
        </p:nvSpPr>
        <p:spPr>
          <a:xfrm>
            <a:off x="4194057" y="4894008"/>
            <a:ext cx="737029" cy="253916"/>
          </a:xfrm>
          <a:prstGeom prst="rect">
            <a:avLst/>
          </a:prstGeom>
          <a:noFill/>
        </p:spPr>
        <p:txBody>
          <a:bodyPr wrap="none" lIns="68580" tIns="34290" rIns="68580" bIns="34290" rtlCol="0">
            <a:spAutoFit/>
          </a:bodyPr>
          <a:lstStyle/>
          <a:p>
            <a:r>
              <a:rPr lang="en-US" altLang="zh-CN" sz="1200" dirty="0" smtClean="0">
                <a:solidFill>
                  <a:schemeClr val="bg1"/>
                </a:solidFill>
              </a:rPr>
              <a:t>—  </a:t>
            </a:r>
            <a:fld id="{2EEF1883-7A0E-4F66-9932-E581691AD397}" type="slidenum">
              <a:rPr lang="zh-CN" altLang="en-US" sz="1200" smtClean="0">
                <a:solidFill>
                  <a:schemeClr val="bg1"/>
                </a:solidFill>
              </a:rPr>
              <a:pPr/>
              <a:t>‹#›</a:t>
            </a:fld>
            <a:r>
              <a:rPr lang="zh-CN" altLang="en-US" sz="1200" dirty="0" smtClean="0">
                <a:solidFill>
                  <a:schemeClr val="bg1"/>
                </a:solidFill>
              </a:rPr>
              <a:t> </a:t>
            </a:r>
            <a:r>
              <a:rPr lang="en-US" altLang="zh-CN" sz="1200" dirty="0" smtClean="0">
                <a:solidFill>
                  <a:schemeClr val="bg1"/>
                </a:solidFill>
              </a:rPr>
              <a:t>—</a:t>
            </a:r>
            <a:r>
              <a:rPr lang="zh-CN" altLang="en-US" sz="1200" dirty="0" smtClean="0">
                <a:solidFill>
                  <a:schemeClr val="bg1"/>
                </a:solidFill>
              </a:rPr>
              <a:t> </a:t>
            </a:r>
            <a:endParaRPr lang="zh-CN" altLang="en-US" sz="1200" b="0" dirty="0">
              <a:solidFill>
                <a:schemeClr val="bg1"/>
              </a:solidFill>
              <a:latin typeface="微软雅黑" pitchFamily="34" charset="-122"/>
              <a:ea typeface="微软雅黑" pitchFamily="34" charset="-122"/>
            </a:endParaRPr>
          </a:p>
        </p:txBody>
      </p:sp>
      <p:cxnSp>
        <p:nvCxnSpPr>
          <p:cNvPr id="3" name="直接连接符 2"/>
          <p:cNvCxnSpPr/>
          <p:nvPr userDrawn="1"/>
        </p:nvCxnSpPr>
        <p:spPr>
          <a:xfrm>
            <a:off x="3114763" y="2704790"/>
            <a:ext cx="491272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7" descr="草地"/>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91442" y="3857565"/>
            <a:ext cx="8561117" cy="10364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360云盘\02-个人资料\！PPT图片及版面资源\06-PPT精选插图\04-图标\423090B0910FC3C8E5E2C9AD9C926E7E.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4580" y="1437625"/>
            <a:ext cx="3060677" cy="306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15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746831" y="361950"/>
            <a:ext cx="381001" cy="274637"/>
          </a:xfrm>
          <a:prstGeom prst="rect">
            <a:avLst/>
          </a:prstGeom>
        </p:spPr>
        <p:txBody>
          <a:bodyPr anchor="ctr"/>
          <a:lstStyle>
            <a:lvl1pPr algn="ctr">
              <a:defRPr sz="900" b="1">
                <a:solidFill>
                  <a:schemeClr val="tx1">
                    <a:lumMod val="50000"/>
                    <a:lumOff val="50000"/>
                  </a:schemeClr>
                </a:solidFill>
              </a:defRPr>
            </a:lvl1pPr>
          </a:lstStyle>
          <a:p>
            <a:fld id="{C136B7D2-B98C-44FD-8D04-7EC62A564975}" type="slidenum">
              <a:rPr lang="en-US" smtClean="0"/>
              <a:pPr/>
              <a:t>‹#›</a:t>
            </a:fld>
            <a:endParaRPr lang="en-US" dirty="0"/>
          </a:p>
        </p:txBody>
      </p:sp>
      <p:sp>
        <p:nvSpPr>
          <p:cNvPr id="8" name="Title 1"/>
          <p:cNvSpPr>
            <a:spLocks noGrp="1"/>
          </p:cNvSpPr>
          <p:nvPr>
            <p:ph type="title" hasCustomPrompt="1"/>
          </p:nvPr>
        </p:nvSpPr>
        <p:spPr>
          <a:xfrm>
            <a:off x="609600" y="361950"/>
            <a:ext cx="5638800" cy="353524"/>
          </a:xfrm>
          <a:prstGeom prst="rect">
            <a:avLst/>
          </a:prstGeom>
        </p:spPr>
        <p:txBody>
          <a:bodyPr wrap="none" lIns="0" tIns="0" rIns="0" bIns="0" anchor="ctr">
            <a:noAutofit/>
          </a:bodyPr>
          <a:lstStyle>
            <a:lvl1pPr algn="l">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609600" y="713941"/>
            <a:ext cx="4114800" cy="200746"/>
          </a:xfrm>
          <a:prstGeom prst="rect">
            <a:avLst/>
          </a:prstGeom>
        </p:spPr>
        <p:txBody>
          <a:bodyPr wrap="none" lIns="0" tIns="0" rIns="0" bIns="0" anchor="ctr">
            <a:noAutofit/>
          </a:bodyPr>
          <a:lstStyle>
            <a:lvl1pPr marL="0" indent="0" algn="l">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41681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2" name="Slide Number Placeholder 4"/>
          <p:cNvSpPr>
            <a:spLocks noGrp="1"/>
          </p:cNvSpPr>
          <p:nvPr>
            <p:ph type="sldNum" sz="quarter" idx="4"/>
          </p:nvPr>
        </p:nvSpPr>
        <p:spPr>
          <a:xfrm>
            <a:off x="8746831" y="361950"/>
            <a:ext cx="381001" cy="274637"/>
          </a:xfrm>
          <a:prstGeom prst="rect">
            <a:avLst/>
          </a:prstGeom>
        </p:spPr>
        <p:txBody>
          <a:bodyPr anchor="ctr"/>
          <a:lstStyle>
            <a:lvl1pPr algn="ctr">
              <a:defRPr sz="900" b="1">
                <a:solidFill>
                  <a:schemeClr val="tx1">
                    <a:lumMod val="50000"/>
                    <a:lumOff val="50000"/>
                  </a:schemeClr>
                </a:solidFill>
              </a:defRPr>
            </a:lvl1pPr>
          </a:lstStyle>
          <a:p>
            <a:fld id="{C136B7D2-B98C-44FD-8D04-7EC62A564975}" type="slidenum">
              <a:rPr lang="en-US" smtClean="0"/>
              <a:pPr/>
              <a:t>‹#›</a:t>
            </a:fld>
            <a:endParaRPr lang="en-US" dirty="0"/>
          </a:p>
        </p:txBody>
      </p:sp>
      <p:sp>
        <p:nvSpPr>
          <p:cNvPr id="13" name="Title 1"/>
          <p:cNvSpPr>
            <a:spLocks noGrp="1"/>
          </p:cNvSpPr>
          <p:nvPr>
            <p:ph type="title" hasCustomPrompt="1"/>
          </p:nvPr>
        </p:nvSpPr>
        <p:spPr>
          <a:xfrm>
            <a:off x="609600" y="361950"/>
            <a:ext cx="5638800" cy="353524"/>
          </a:xfrm>
          <a:prstGeom prst="rect">
            <a:avLst/>
          </a:prstGeom>
        </p:spPr>
        <p:txBody>
          <a:bodyPr wrap="none" lIns="0" tIns="0" rIns="0" bIns="0" anchor="ctr">
            <a:noAutofit/>
          </a:bodyPr>
          <a:lstStyle>
            <a:lvl1pPr algn="l">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4" name="Text Placeholder 3"/>
          <p:cNvSpPr>
            <a:spLocks noGrp="1"/>
          </p:cNvSpPr>
          <p:nvPr>
            <p:ph type="body" sz="half" idx="2" hasCustomPrompt="1"/>
          </p:nvPr>
        </p:nvSpPr>
        <p:spPr>
          <a:xfrm>
            <a:off x="609600" y="713941"/>
            <a:ext cx="4114800" cy="200746"/>
          </a:xfrm>
          <a:prstGeom prst="rect">
            <a:avLst/>
          </a:prstGeom>
        </p:spPr>
        <p:txBody>
          <a:bodyPr wrap="none" lIns="0" tIns="0" rIns="0" bIns="0" anchor="ctr">
            <a:noAutofit/>
          </a:bodyPr>
          <a:lstStyle>
            <a:lvl1pPr marL="0" indent="0" algn="l">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119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200" baseline="0">
                <a:latin typeface="Times New Roman" panose="02020603050405020304" pitchFamily="18" charset="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2000" baseline="0">
                <a:latin typeface="Times New Roman" panose="02020603050405020304" pitchFamily="18" charset="0"/>
                <a:ea typeface="幼圆" panose="02010509060101010101" pitchFamily="49" charset="-122"/>
              </a:defRPr>
            </a:lvl1pPr>
            <a:lvl2pPr>
              <a:defRPr sz="2000">
                <a:latin typeface="Times New Roman" panose="02020603050405020304" pitchFamily="18" charset="0"/>
                <a:ea typeface="幼圆" panose="02010509060101010101" pitchFamily="49" charset="-122"/>
              </a:defRPr>
            </a:lvl2pPr>
            <a:lvl3pPr>
              <a:defRPr sz="2000">
                <a:latin typeface="Times New Roman" panose="02020603050405020304" pitchFamily="18" charset="0"/>
                <a:ea typeface="幼圆" panose="02010509060101010101" pitchFamily="49" charset="-122"/>
              </a:defRPr>
            </a:lvl3pPr>
            <a:lvl4pPr>
              <a:defRPr sz="2000">
                <a:latin typeface="Times New Roman" panose="02020603050405020304" pitchFamily="18" charset="0"/>
                <a:ea typeface="幼圆" panose="02010509060101010101" pitchFamily="49" charset="-122"/>
              </a:defRPr>
            </a:lvl4pPr>
            <a:lvl5pPr>
              <a:defRPr sz="2000">
                <a:latin typeface="Times New Roman" panose="02020603050405020304" pitchFamily="18" charset="0"/>
                <a:ea typeface="幼圆" panose="020105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2020/7/8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6.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0.xml"/><Relationship Id="rId7" Type="http://schemas.openxmlformats.org/officeDocument/2006/relationships/slide" Target="slide4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emf"/></Relationships>
</file>

<file path=ppt/slides/_rels/slide5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55.xml"/><Relationship Id="rId7" Type="http://schemas.openxmlformats.org/officeDocument/2006/relationships/slide" Target="slide6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slide" Target="slide60.xml"/><Relationship Id="rId5" Type="http://schemas.openxmlformats.org/officeDocument/2006/relationships/slide" Target="slide57.xml"/><Relationship Id="rId4" Type="http://schemas.openxmlformats.org/officeDocument/2006/relationships/slide" Target="slide56.xml"/><Relationship Id="rId9" Type="http://schemas.openxmlformats.org/officeDocument/2006/relationships/slide" Target="slide6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2.png"/><Relationship Id="rId4" Type="http://schemas.openxmlformats.org/officeDocument/2006/relationships/slide" Target="sl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53.xml"/><Relationship Id="rId5" Type="http://schemas.openxmlformats.org/officeDocument/2006/relationships/image" Target="../media/image55.jpe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slide" Target="slide53.xm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slide" Target="slide5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59.xml"/><Relationship Id="rId5" Type="http://schemas.openxmlformats.org/officeDocument/2006/relationships/slide" Target="slide23.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9.jpeg"/><Relationship Id="rId5" Type="http://schemas.openxmlformats.org/officeDocument/2006/relationships/image" Target="../media/image56.png"/><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2.png"/><Relationship Id="rId4" Type="http://schemas.openxmlformats.org/officeDocument/2006/relationships/slide" Target="slide5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slide" Target="slide53.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2.png"/><Relationship Id="rId4" Type="http://schemas.openxmlformats.org/officeDocument/2006/relationships/slide" Target="slide5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slide" Target="slide29.xml"/><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153262"/>
      </p:ext>
    </p:extLst>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43" name="矩形 42"/>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pic>
        <p:nvPicPr>
          <p:cNvPr id="4097" name="Picture 1" descr="C:\Users\lenovo\AppData\Roaming\Tencent\Users\254122253\QQ\WinTemp\RichOle\K[{PX`ZE87PMTK@7R($]}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7574"/>
            <a:ext cx="7289837" cy="30243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5766928" y="3147814"/>
            <a:ext cx="3059832" cy="646331"/>
            <a:chOff x="5796136" y="3331689"/>
            <a:chExt cx="3059832" cy="646331"/>
          </a:xfrm>
        </p:grpSpPr>
        <p:cxnSp>
          <p:nvCxnSpPr>
            <p:cNvPr id="5" name="直接箭头连接符 4"/>
            <p:cNvCxnSpPr/>
            <p:nvPr/>
          </p:nvCxnSpPr>
          <p:spPr>
            <a:xfrm>
              <a:off x="5796136" y="3412689"/>
              <a:ext cx="22206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796136" y="3939902"/>
              <a:ext cx="22499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46132" y="3331689"/>
              <a:ext cx="80983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zh-CN" altLang="en-US" sz="1200" b="1" dirty="0" smtClean="0">
                  <a:latin typeface="Times New Roman" panose="02020603050405020304" pitchFamily="18" charset="0"/>
                  <a:ea typeface="幼圆" panose="02010509060101010101" pitchFamily="49" charset="-122"/>
                </a:rPr>
                <a:t>属于无害化控制与管理</a:t>
              </a:r>
              <a:endParaRPr lang="zh-CN" altLang="en-US" sz="1200" b="1" dirty="0">
                <a:latin typeface="Times New Roman" panose="02020603050405020304" pitchFamily="18" charset="0"/>
                <a:ea typeface="幼圆" panose="02010509060101010101" pitchFamily="49" charset="-122"/>
              </a:endParaRPr>
            </a:p>
          </p:txBody>
        </p:sp>
      </p:grpSp>
    </p:spTree>
    <p:extLst>
      <p:ext uri="{BB962C8B-B14F-4D97-AF65-F5344CB8AC3E}">
        <p14:creationId xmlns:p14="http://schemas.microsoft.com/office/powerpoint/2010/main" val="33022218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43" name="矩形 42"/>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pic>
        <p:nvPicPr>
          <p:cNvPr id="5121" name="Picture 1" descr="C:\Users\lenovo\AppData\Roaming\Tencent\Users\254122253\QQ\WinTemp\RichOle\(}V)20EYBPUU4]D@]%]LT3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17" y="633636"/>
            <a:ext cx="6557325" cy="3795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4522378"/>
            <a:ext cx="4608512" cy="276999"/>
          </a:xfrm>
          <a:prstGeom prst="rect">
            <a:avLst/>
          </a:prstGeom>
          <a:noFill/>
        </p:spPr>
        <p:txBody>
          <a:bodyPr wrap="square" rtlCol="0">
            <a:spAutoFit/>
          </a:bodyPr>
          <a:lstStyle/>
          <a:p>
            <a:r>
              <a:rPr lang="zh-CN" altLang="en-US" sz="1200" b="1" dirty="0" smtClean="0">
                <a:latin typeface="Times New Roman" panose="02020603050405020304" pitchFamily="18" charset="0"/>
                <a:ea typeface="幼圆" panose="02010509060101010101" pitchFamily="49" charset="-122"/>
              </a:rPr>
              <a:t>图 美国超级基金场地中</a:t>
            </a:r>
            <a:r>
              <a:rPr lang="zh-CN" altLang="en-US" sz="1200" b="1" dirty="0">
                <a:latin typeface="Times New Roman" panose="02020603050405020304" pitchFamily="18" charset="0"/>
                <a:ea typeface="幼圆" panose="02010509060101010101" pitchFamily="49" charset="-122"/>
              </a:rPr>
              <a:t>修复技术按暴露情景分类完成情况</a:t>
            </a:r>
          </a:p>
        </p:txBody>
      </p:sp>
    </p:spTree>
    <p:extLst>
      <p:ext uri="{BB962C8B-B14F-4D97-AF65-F5344CB8AC3E}">
        <p14:creationId xmlns:p14="http://schemas.microsoft.com/office/powerpoint/2010/main" val="306531761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543389"/>
            <a:ext cx="7858125" cy="4306654"/>
          </a:xfrm>
          <a:prstGeom prst="rect">
            <a:avLst/>
          </a:prstGeom>
          <a:noFill/>
          <a:ln w="9525">
            <a:solidFill>
              <a:schemeClr val="tx1"/>
            </a:solidFill>
            <a:miter lim="800000"/>
            <a:headEnd/>
            <a:tailEnd/>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9" name="Group 22"/>
          <p:cNvGrpSpPr>
            <a:grpSpLocks/>
          </p:cNvGrpSpPr>
          <p:nvPr/>
        </p:nvGrpSpPr>
        <p:grpSpPr bwMode="auto">
          <a:xfrm>
            <a:off x="753745" y="713117"/>
            <a:ext cx="2664296" cy="576064"/>
            <a:chOff x="816" y="2304"/>
            <a:chExt cx="1440" cy="448"/>
          </a:xfrm>
          <a:solidFill>
            <a:schemeClr val="accent6">
              <a:lumMod val="40000"/>
              <a:lumOff val="60000"/>
            </a:schemeClr>
          </a:solidFill>
        </p:grpSpPr>
        <p:sp>
          <p:nvSpPr>
            <p:cNvPr id="10" name="Freeform 2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accent6">
                <a:lumMod val="75000"/>
              </a:schemeClr>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zh-CN" altLang="en-US"/>
            </a:p>
          </p:txBody>
        </p:sp>
        <p:sp>
          <p:nvSpPr>
            <p:cNvPr id="11" name="Rectangle 24"/>
            <p:cNvSpPr>
              <a:spLocks noChangeArrowheads="1"/>
            </p:cNvSpPr>
            <p:nvPr/>
          </p:nvSpPr>
          <p:spPr bwMode="gray">
            <a:xfrm>
              <a:off x="816" y="2304"/>
              <a:ext cx="1440" cy="393"/>
            </a:xfrm>
            <a:prstGeom prst="rect">
              <a:avLst/>
            </a:prstGeom>
            <a:solidFill>
              <a:srgbClr val="FFC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1200" b="1" dirty="0">
                  <a:latin typeface="幼圆" panose="02010509060101010101" pitchFamily="49" charset="-122"/>
                  <a:ea typeface="幼圆" panose="02010509060101010101" pitchFamily="49" charset="-122"/>
                </a:rPr>
                <a:t>污染场地修复工程统计（</a:t>
              </a:r>
              <a:r>
                <a:rPr lang="en-US" altLang="zh-CN" sz="1200" b="1" dirty="0">
                  <a:latin typeface="幼圆" panose="02010509060101010101" pitchFamily="49" charset="-122"/>
                  <a:ea typeface="幼圆" panose="02010509060101010101" pitchFamily="49" charset="-122"/>
                </a:rPr>
                <a:t>1982-2005</a:t>
              </a:r>
              <a:r>
                <a:rPr lang="zh-CN" altLang="en-US" sz="1200" b="1" dirty="0" smtClean="0">
                  <a:latin typeface="微软雅黑" panose="020B0503020204020204" pitchFamily="34" charset="-122"/>
                  <a:ea typeface="微软雅黑" panose="020B0503020204020204" pitchFamily="34" charset="-122"/>
                </a:rPr>
                <a:t>）</a:t>
              </a:r>
            </a:p>
          </p:txBody>
        </p:sp>
      </p:grpSp>
      <p:sp>
        <p:nvSpPr>
          <p:cNvPr id="2" name="TextBox 1"/>
          <p:cNvSpPr txBox="1"/>
          <p:nvPr/>
        </p:nvSpPr>
        <p:spPr>
          <a:xfrm>
            <a:off x="616474" y="4850043"/>
            <a:ext cx="3170183" cy="246221"/>
          </a:xfrm>
          <a:prstGeom prst="rect">
            <a:avLst/>
          </a:prstGeom>
          <a:noFill/>
        </p:spPr>
        <p:txBody>
          <a:bodyPr wrap="square" rtlCol="0">
            <a:spAutoFit/>
          </a:bodyPr>
          <a:lstStyle/>
          <a:p>
            <a:r>
              <a:rPr lang="zh-CN" altLang="en-US" sz="1000" b="1" dirty="0" smtClean="0">
                <a:latin typeface="幼圆" panose="02010509060101010101" pitchFamily="49" charset="-122"/>
                <a:ea typeface="幼圆" panose="02010509060101010101" pitchFamily="49" charset="-122"/>
              </a:rPr>
              <a:t>说明：来源于</a:t>
            </a:r>
            <a:r>
              <a:rPr lang="en-US" altLang="zh-CN" sz="1000" b="1" dirty="0" smtClean="0">
                <a:latin typeface="幼圆" panose="02010509060101010101" pitchFamily="49" charset="-122"/>
                <a:ea typeface="幼圆" panose="02010509060101010101" pitchFamily="49" charset="-122"/>
              </a:rPr>
              <a:t>EPA</a:t>
            </a:r>
            <a:r>
              <a:rPr lang="zh-CN" altLang="en-US" sz="1000" b="1" dirty="0" smtClean="0">
                <a:latin typeface="幼圆" panose="02010509060101010101" pitchFamily="49" charset="-122"/>
                <a:ea typeface="幼圆" panose="02010509060101010101" pitchFamily="49" charset="-122"/>
              </a:rPr>
              <a:t>官方数据统计</a:t>
            </a:r>
            <a:endParaRPr lang="zh-CN" altLang="en-US" sz="1000" b="1"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46757677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2" name="内容占位符 2"/>
          <p:cNvSpPr txBox="1">
            <a:spLocks/>
          </p:cNvSpPr>
          <p:nvPr/>
        </p:nvSpPr>
        <p:spPr>
          <a:xfrm>
            <a:off x="467544" y="843558"/>
            <a:ext cx="8229600" cy="16561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50000"/>
              </a:lnSpc>
              <a:buNone/>
            </a:pPr>
            <a:r>
              <a:rPr lang="zh-CN" altLang="en-US" sz="1200" b="1" u="sng" dirty="0" smtClean="0">
                <a:latin typeface="幼圆" panose="02010509060101010101" pitchFamily="49" charset="-122"/>
                <a:ea typeface="幼圆" panose="02010509060101010101" pitchFamily="49" charset="-122"/>
              </a:rPr>
              <a:t>固化</a:t>
            </a:r>
            <a:r>
              <a:rPr lang="en-US" altLang="zh-CN" sz="1200" b="1" u="sng" dirty="0" smtClean="0">
                <a:latin typeface="幼圆" panose="02010509060101010101" pitchFamily="49" charset="-122"/>
                <a:ea typeface="幼圆" panose="02010509060101010101" pitchFamily="49" charset="-122"/>
              </a:rPr>
              <a:t>/</a:t>
            </a:r>
            <a:r>
              <a:rPr lang="zh-CN" altLang="en-US" sz="1200" b="1" u="sng" dirty="0" smtClean="0">
                <a:latin typeface="幼圆" panose="02010509060101010101" pitchFamily="49" charset="-122"/>
                <a:ea typeface="幼圆" panose="02010509060101010101" pitchFamily="49" charset="-122"/>
              </a:rPr>
              <a:t>稳定化技术：</a:t>
            </a:r>
            <a:endParaRPr lang="en-US" altLang="zh-CN" sz="1200" b="1" u="sng" dirty="0" smtClean="0">
              <a:latin typeface="幼圆" panose="02010509060101010101" pitchFamily="49" charset="-122"/>
              <a:ea typeface="幼圆" panose="02010509060101010101" pitchFamily="49" charset="-122"/>
            </a:endParaRPr>
          </a:p>
          <a:p>
            <a:pPr indent="0" algn="just">
              <a:lnSpc>
                <a:spcPct val="150000"/>
              </a:lnSpc>
              <a:buNone/>
            </a:pPr>
            <a:r>
              <a:rPr lang="zh-CN" altLang="en-US" sz="1200" b="1" dirty="0" smtClean="0">
                <a:latin typeface="幼圆" panose="02010509060101010101" pitchFamily="49" charset="-122"/>
                <a:ea typeface="幼圆" panose="02010509060101010101" pitchFamily="49" charset="-122"/>
              </a:rPr>
              <a:t>原理：</a:t>
            </a:r>
            <a:r>
              <a:rPr lang="zh-CN" altLang="zh-CN" sz="1200" dirty="0">
                <a:latin typeface="幼圆" panose="02010509060101010101" pitchFamily="49" charset="-122"/>
                <a:ea typeface="幼圆" panose="02010509060101010101" pitchFamily="49" charset="-122"/>
              </a:rPr>
              <a:t>指通过物理方式固定或封存（固化）性质相对稳定的污染物，以及利用化学稳定剂的化学作用减少污染物的迁移能力（稳定化）</a:t>
            </a:r>
            <a:r>
              <a:rPr lang="zh-CN" altLang="zh-CN" sz="1200" dirty="0" smtClean="0">
                <a:latin typeface="幼圆" panose="02010509060101010101" pitchFamily="49" charset="-122"/>
                <a:ea typeface="幼圆" panose="02010509060101010101" pitchFamily="49" charset="-122"/>
              </a:rPr>
              <a:t>。在</a:t>
            </a:r>
            <a:r>
              <a:rPr lang="zh-CN" altLang="zh-CN" sz="1200" dirty="0">
                <a:latin typeface="幼圆" panose="02010509060101010101" pitchFamily="49" charset="-122"/>
                <a:ea typeface="幼圆" panose="02010509060101010101" pitchFamily="49" charset="-122"/>
              </a:rPr>
              <a:t>美国“超级基金”方案</a:t>
            </a:r>
            <a:r>
              <a:rPr lang="zh-CN" altLang="zh-CN" sz="1200" dirty="0" smtClean="0">
                <a:latin typeface="幼圆" panose="02010509060101010101" pitchFamily="49" charset="-122"/>
                <a:ea typeface="幼圆" panose="02010509060101010101" pitchFamily="49" charset="-122"/>
              </a:rPr>
              <a:t>中</a:t>
            </a:r>
            <a:r>
              <a:rPr lang="zh-CN" altLang="en-US" sz="1200" dirty="0" smtClean="0">
                <a:latin typeface="幼圆" panose="02010509060101010101" pitchFamily="49" charset="-122"/>
                <a:ea typeface="幼圆" panose="02010509060101010101" pitchFamily="49" charset="-122"/>
              </a:rPr>
              <a:t>，固化</a:t>
            </a:r>
            <a:r>
              <a:rPr lang="en-US" altLang="zh-CN" sz="1200" dirty="0" smtClean="0">
                <a:latin typeface="幼圆" panose="02010509060101010101" pitchFamily="49" charset="-122"/>
                <a:ea typeface="幼圆" panose="02010509060101010101" pitchFamily="49" charset="-122"/>
              </a:rPr>
              <a:t>/</a:t>
            </a:r>
            <a:r>
              <a:rPr lang="zh-CN" altLang="en-US" sz="1200" dirty="0" smtClean="0">
                <a:latin typeface="幼圆" panose="02010509060101010101" pitchFamily="49" charset="-122"/>
                <a:ea typeface="幼圆" panose="02010509060101010101" pitchFamily="49" charset="-122"/>
              </a:rPr>
              <a:t>稳定化</a:t>
            </a:r>
            <a:r>
              <a:rPr lang="zh-CN" altLang="zh-CN" sz="1200" dirty="0" smtClean="0">
                <a:latin typeface="幼圆" panose="02010509060101010101" pitchFamily="49" charset="-122"/>
                <a:ea typeface="幼圆" panose="02010509060101010101" pitchFamily="49" charset="-122"/>
              </a:rPr>
              <a:t>产物</a:t>
            </a:r>
            <a:r>
              <a:rPr lang="zh-CN" altLang="zh-CN" sz="1200" dirty="0">
                <a:latin typeface="幼圆" panose="02010509060101010101" pitchFamily="49" charset="-122"/>
                <a:ea typeface="幼圆" panose="02010509060101010101" pitchFamily="49" charset="-122"/>
              </a:rPr>
              <a:t>可以存放于原场地。</a:t>
            </a:r>
            <a:endParaRPr lang="en-US" altLang="zh-CN" sz="1200" dirty="0">
              <a:latin typeface="幼圆" panose="02010509060101010101" pitchFamily="49" charset="-122"/>
              <a:ea typeface="幼圆" panose="02010509060101010101" pitchFamily="49" charset="-122"/>
            </a:endParaRPr>
          </a:p>
          <a:p>
            <a:pPr indent="0" algn="just">
              <a:lnSpc>
                <a:spcPct val="150000"/>
              </a:lnSpc>
              <a:buNone/>
            </a:pPr>
            <a:r>
              <a:rPr lang="zh-CN" altLang="en-US" sz="1200" b="1" dirty="0">
                <a:latin typeface="幼圆" panose="02010509060101010101" pitchFamily="49" charset="-122"/>
                <a:ea typeface="幼圆" panose="02010509060101010101" pitchFamily="49" charset="-122"/>
              </a:rPr>
              <a:t>适用范围：</a:t>
            </a:r>
            <a:r>
              <a:rPr lang="zh-CN" altLang="en-US" sz="1200" dirty="0">
                <a:latin typeface="幼圆" panose="02010509060101010101" pitchFamily="49" charset="-122"/>
                <a:ea typeface="幼圆" panose="02010509060101010101" pitchFamily="49" charset="-122"/>
              </a:rPr>
              <a:t>包括放射性物质在内的无机污染物</a:t>
            </a:r>
          </a:p>
          <a:p>
            <a:pPr indent="0" algn="just">
              <a:lnSpc>
                <a:spcPct val="150000"/>
              </a:lnSpc>
              <a:buNone/>
            </a:pPr>
            <a:endParaRPr lang="en-US" altLang="zh-CN" sz="1200" dirty="0" smtClean="0"/>
          </a:p>
          <a:p>
            <a:pPr indent="0" algn="just">
              <a:lnSpc>
                <a:spcPct val="150000"/>
              </a:lnSpc>
              <a:buNone/>
            </a:pPr>
            <a:endParaRPr lang="en-US" altLang="zh-CN" sz="1200" dirty="0" smtClean="0">
              <a:latin typeface="幼圆" panose="02010509060101010101" pitchFamily="49" charset="-122"/>
              <a:ea typeface="幼圆" panose="02010509060101010101" pitchFamily="49" charset="-122"/>
            </a:endParaRPr>
          </a:p>
        </p:txBody>
      </p:sp>
      <p:pic>
        <p:nvPicPr>
          <p:cNvPr id="3073" name="Picture 1" descr="C:\Users\lenovo\AppData\Roaming\Tencent\Users\254122253\QQ\WinTemp\RichOle\DMQ()9B]$Q`0@}[TF37DC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499742"/>
            <a:ext cx="252028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enovo\AppData\Roaming\Tencent\Users\254122253\QQ\WinTemp\RichOle\B655IJYP4~0~8C`DQRT5[6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479812"/>
            <a:ext cx="4248472" cy="174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1974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2" name="内容占位符 2"/>
          <p:cNvSpPr txBox="1">
            <a:spLocks/>
          </p:cNvSpPr>
          <p:nvPr/>
        </p:nvSpPr>
        <p:spPr>
          <a:xfrm>
            <a:off x="467544" y="843558"/>
            <a:ext cx="8229600" cy="13681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50000"/>
              </a:lnSpc>
              <a:buNone/>
            </a:pPr>
            <a:r>
              <a:rPr lang="zh-CN" altLang="en-US" sz="1200" b="1" u="sng" dirty="0" smtClean="0">
                <a:latin typeface="幼圆" panose="02010509060101010101" pitchFamily="49" charset="-122"/>
                <a:ea typeface="幼圆" panose="02010509060101010101" pitchFamily="49" charset="-122"/>
              </a:rPr>
              <a:t>热解吸技术：</a:t>
            </a:r>
            <a:endParaRPr lang="en-US" altLang="zh-CN" sz="1200" b="1" u="sng" dirty="0" smtClean="0">
              <a:latin typeface="幼圆" panose="02010509060101010101" pitchFamily="49" charset="-122"/>
              <a:ea typeface="幼圆" panose="02010509060101010101" pitchFamily="49" charset="-122"/>
            </a:endParaRPr>
          </a:p>
          <a:p>
            <a:pPr indent="0" algn="just">
              <a:lnSpc>
                <a:spcPct val="150000"/>
              </a:lnSpc>
              <a:buNone/>
            </a:pPr>
            <a:r>
              <a:rPr lang="zh-CN" altLang="en-US" sz="1200" b="1" dirty="0" smtClean="0">
                <a:latin typeface="幼圆" panose="02010509060101010101" pitchFamily="49" charset="-122"/>
                <a:ea typeface="幼圆" panose="02010509060101010101" pitchFamily="49" charset="-122"/>
              </a:rPr>
              <a:t>原理：</a:t>
            </a:r>
            <a:r>
              <a:rPr lang="zh-CN" altLang="en-US" sz="1200" dirty="0" smtClean="0">
                <a:latin typeface="幼圆" panose="02010509060101010101" pitchFamily="49" charset="-122"/>
                <a:ea typeface="幼圆" panose="02010509060101010101" pitchFamily="49" charset="-122"/>
              </a:rPr>
              <a:t>热解吸技术通过加热促进土壤中的污染物气化挥发，促使污染物与土壤分离，达到净化污染土壤的目的。</a:t>
            </a:r>
            <a:endParaRPr lang="en-US" altLang="zh-CN" sz="1200" dirty="0" smtClean="0">
              <a:latin typeface="幼圆" panose="02010509060101010101" pitchFamily="49" charset="-122"/>
              <a:ea typeface="幼圆" panose="02010509060101010101" pitchFamily="49" charset="-122"/>
            </a:endParaRPr>
          </a:p>
          <a:p>
            <a:pPr indent="0" algn="just">
              <a:lnSpc>
                <a:spcPct val="150000"/>
              </a:lnSpc>
              <a:buNone/>
            </a:pPr>
            <a:r>
              <a:rPr lang="zh-CN" altLang="en-US" sz="1200" b="1" dirty="0" smtClean="0">
                <a:latin typeface="幼圆" panose="02010509060101010101" pitchFamily="49" charset="-122"/>
                <a:ea typeface="幼圆" panose="02010509060101010101" pitchFamily="49" charset="-122"/>
              </a:rPr>
              <a:t>适用范围：</a:t>
            </a:r>
            <a:r>
              <a:rPr lang="zh-CN" altLang="en-US" sz="1200" dirty="0" smtClean="0">
                <a:latin typeface="幼圆" panose="02010509060101010101" pitchFamily="49" charset="-122"/>
                <a:ea typeface="幼圆" panose="02010509060101010101" pitchFamily="49" charset="-122"/>
              </a:rPr>
              <a:t>重度有机污染，有效去除</a:t>
            </a:r>
            <a:r>
              <a:rPr lang="zh-CN" altLang="en-US" sz="1200" dirty="0" smtClean="0">
                <a:latin typeface="幼圆" panose="02010509060101010101" pitchFamily="49" charset="-122"/>
                <a:ea typeface="幼圆" panose="02010509060101010101" pitchFamily="49" charset="-122"/>
              </a:rPr>
              <a:t>杀虫剂</a:t>
            </a:r>
            <a:r>
              <a:rPr lang="zh-CN" altLang="en-US" sz="1200" dirty="0">
                <a:latin typeface="幼圆" panose="02010509060101010101" pitchFamily="49" charset="-122"/>
                <a:ea typeface="幼圆" panose="02010509060101010101" pitchFamily="49" charset="-122"/>
              </a:rPr>
              <a:t>、</a:t>
            </a:r>
            <a:r>
              <a:rPr lang="zh-CN" altLang="en-US" sz="1200" dirty="0" smtClean="0">
                <a:latin typeface="幼圆" panose="02010509060101010101" pitchFamily="49" charset="-122"/>
                <a:ea typeface="幼圆" panose="02010509060101010101" pitchFamily="49" charset="-122"/>
              </a:rPr>
              <a:t>除草剂</a:t>
            </a:r>
            <a:r>
              <a:rPr lang="zh-CN" altLang="en-US" sz="1200" dirty="0">
                <a:latin typeface="幼圆" panose="02010509060101010101" pitchFamily="49" charset="-122"/>
                <a:ea typeface="幼圆" panose="02010509060101010101" pitchFamily="49" charset="-122"/>
              </a:rPr>
              <a:t>、杀菌剂</a:t>
            </a:r>
            <a:r>
              <a:rPr lang="zh-CN" altLang="en-US" sz="1200" dirty="0" smtClean="0">
                <a:latin typeface="幼圆" panose="02010509060101010101" pitchFamily="49" charset="-122"/>
                <a:ea typeface="幼圆" panose="02010509060101010101" pitchFamily="49" charset="-122"/>
              </a:rPr>
              <a:t>、</a:t>
            </a:r>
            <a:r>
              <a:rPr lang="en-US" altLang="zh-CN" sz="1200" dirty="0" smtClean="0">
                <a:latin typeface="幼圆" panose="02010509060101010101" pitchFamily="49" charset="-122"/>
                <a:ea typeface="幼圆" panose="02010509060101010101" pitchFamily="49" charset="-122"/>
              </a:rPr>
              <a:t>VOC</a:t>
            </a:r>
            <a:r>
              <a:rPr lang="zh-CN" altLang="en-US" sz="1200" dirty="0" smtClean="0">
                <a:latin typeface="幼圆" panose="02010509060101010101" pitchFamily="49" charset="-122"/>
                <a:ea typeface="幼圆" panose="02010509060101010101" pitchFamily="49" charset="-122"/>
              </a:rPr>
              <a:t>、</a:t>
            </a:r>
            <a:r>
              <a:rPr lang="en-US" altLang="zh-CN" sz="1200" dirty="0" smtClean="0">
                <a:latin typeface="幼圆" panose="02010509060101010101" pitchFamily="49" charset="-122"/>
                <a:ea typeface="幼圆" panose="02010509060101010101" pitchFamily="49" charset="-122"/>
              </a:rPr>
              <a:t>SVOC</a:t>
            </a:r>
            <a:r>
              <a:rPr lang="zh-CN" altLang="en-US" sz="1200" dirty="0">
                <a:latin typeface="幼圆" panose="02010509060101010101" pitchFamily="49" charset="-122"/>
                <a:ea typeface="幼圆" panose="02010509060101010101" pitchFamily="49" charset="-122"/>
              </a:rPr>
              <a:t>、多氯联苯 </a:t>
            </a:r>
            <a:r>
              <a:rPr lang="en-US" altLang="zh-CN" sz="1200" dirty="0">
                <a:latin typeface="幼圆" panose="02010509060101010101" pitchFamily="49" charset="-122"/>
                <a:ea typeface="幼圆" panose="02010509060101010101" pitchFamily="49" charset="-122"/>
              </a:rPr>
              <a:t>(PCB)</a:t>
            </a:r>
            <a:r>
              <a:rPr lang="zh-CN" altLang="en-US" sz="1200" dirty="0">
                <a:latin typeface="幼圆" panose="02010509060101010101" pitchFamily="49" charset="-122"/>
                <a:ea typeface="幼圆" panose="02010509060101010101" pitchFamily="49" charset="-122"/>
              </a:rPr>
              <a:t>、二恶</a:t>
            </a:r>
            <a:r>
              <a:rPr lang="zh-CN" altLang="en-US" sz="1200" dirty="0" smtClean="0">
                <a:latin typeface="幼圆" panose="02010509060101010101" pitchFamily="49" charset="-122"/>
                <a:ea typeface="幼圆" panose="02010509060101010101" pitchFamily="49" charset="-122"/>
              </a:rPr>
              <a:t>英、</a:t>
            </a:r>
            <a:r>
              <a:rPr lang="zh-CN" altLang="en-US" sz="1200" dirty="0">
                <a:latin typeface="幼圆" panose="02010509060101010101" pitchFamily="49" charset="-122"/>
                <a:ea typeface="幼圆" panose="02010509060101010101" pitchFamily="49" charset="-122"/>
              </a:rPr>
              <a:t>多氯代二苯</a:t>
            </a:r>
            <a:r>
              <a:rPr lang="zh-CN" altLang="en-US" sz="1200" dirty="0" smtClean="0">
                <a:latin typeface="幼圆" panose="02010509060101010101" pitchFamily="49" charset="-122"/>
                <a:ea typeface="幼圆" panose="02010509060101010101" pitchFamily="49" charset="-122"/>
              </a:rPr>
              <a:t>呋喃、</a:t>
            </a:r>
            <a:r>
              <a:rPr lang="zh-CN" altLang="en-US" sz="1200" dirty="0">
                <a:latin typeface="幼圆" panose="02010509060101010101" pitchFamily="49" charset="-122"/>
                <a:ea typeface="幼圆" panose="02010509060101010101" pitchFamily="49" charset="-122"/>
              </a:rPr>
              <a:t>多环芳烃 </a:t>
            </a:r>
            <a:r>
              <a:rPr lang="en-US" altLang="zh-CN" sz="1200" dirty="0">
                <a:latin typeface="幼圆" panose="02010509060101010101" pitchFamily="49" charset="-122"/>
                <a:ea typeface="幼圆" panose="02010509060101010101" pitchFamily="49" charset="-122"/>
              </a:rPr>
              <a:t>(PAH)</a:t>
            </a:r>
            <a:r>
              <a:rPr lang="zh-CN" altLang="en-US" sz="1200" dirty="0">
                <a:latin typeface="幼圆" panose="02010509060101010101" pitchFamily="49" charset="-122"/>
                <a:ea typeface="幼圆" panose="02010509060101010101" pitchFamily="49" charset="-122"/>
              </a:rPr>
              <a:t>、煤焦油、碳氢化合物、木馏</a:t>
            </a:r>
            <a:r>
              <a:rPr lang="zh-CN" altLang="en-US" sz="1200" dirty="0" smtClean="0">
                <a:latin typeface="幼圆" panose="02010509060101010101" pitchFamily="49" charset="-122"/>
                <a:ea typeface="幼圆" panose="02010509060101010101" pitchFamily="49" charset="-122"/>
              </a:rPr>
              <a:t>油。</a:t>
            </a:r>
            <a:endParaRPr lang="en-US" altLang="zh-CN" sz="1200" dirty="0">
              <a:latin typeface="幼圆" panose="02010509060101010101" pitchFamily="49" charset="-122"/>
              <a:ea typeface="幼圆" panose="02010509060101010101" pitchFamily="49" charset="-122"/>
            </a:endParaRPr>
          </a:p>
        </p:txBody>
      </p:sp>
      <p:pic>
        <p:nvPicPr>
          <p:cNvPr id="1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613" y="2211710"/>
            <a:ext cx="2091739" cy="19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14" name="图片 5" descr="TDU.jpg"/>
          <p:cNvPicPr>
            <a:picLocks noChangeAspect="1"/>
          </p:cNvPicPr>
          <p:nvPr/>
        </p:nvPicPr>
        <p:blipFill>
          <a:blip r:embed="rId3" cstate="print">
            <a:extLst>
              <a:ext uri="{28A0092B-C50C-407E-A947-70E740481C1C}">
                <a14:useLocalDpi xmlns:a14="http://schemas.microsoft.com/office/drawing/2010/main" val="0"/>
              </a:ext>
            </a:extLst>
          </a:blip>
          <a:srcRect t="2054"/>
          <a:stretch>
            <a:fillRect/>
          </a:stretch>
        </p:blipFill>
        <p:spPr bwMode="auto">
          <a:xfrm>
            <a:off x="1043608" y="2211710"/>
            <a:ext cx="3203098" cy="19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72980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2" name="内容占位符 2"/>
          <p:cNvSpPr txBox="1">
            <a:spLocks/>
          </p:cNvSpPr>
          <p:nvPr/>
        </p:nvSpPr>
        <p:spPr>
          <a:xfrm>
            <a:off x="383381" y="843558"/>
            <a:ext cx="8144253" cy="1664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ct val="0"/>
              </a:spcBef>
              <a:buNone/>
            </a:pPr>
            <a:r>
              <a:rPr lang="zh-CN" altLang="en-US" sz="1200" b="1" u="sng" dirty="0">
                <a:latin typeface="幼圆" panose="02010509060101010101" pitchFamily="49" charset="-122"/>
                <a:ea typeface="幼圆" panose="02010509060101010101" pitchFamily="49" charset="-122"/>
              </a:rPr>
              <a:t>化学氧化</a:t>
            </a:r>
            <a:r>
              <a:rPr lang="en-US" altLang="zh-CN" sz="1200" b="1" u="sng" dirty="0">
                <a:latin typeface="幼圆" panose="02010509060101010101" pitchFamily="49" charset="-122"/>
                <a:ea typeface="幼圆" panose="02010509060101010101" pitchFamily="49" charset="-122"/>
              </a:rPr>
              <a:t>/</a:t>
            </a:r>
            <a:r>
              <a:rPr lang="zh-CN" altLang="en-US" sz="1200" b="1" u="sng" dirty="0">
                <a:latin typeface="幼圆" panose="02010509060101010101" pitchFamily="49" charset="-122"/>
                <a:ea typeface="幼圆" panose="02010509060101010101" pitchFamily="49" charset="-122"/>
              </a:rPr>
              <a:t>还原技术</a:t>
            </a:r>
            <a:endParaRPr lang="en-US" altLang="zh-CN" sz="1200" b="1" u="sng" dirty="0">
              <a:latin typeface="幼圆" panose="02010509060101010101" pitchFamily="49" charset="-122"/>
              <a:ea typeface="幼圆" panose="02010509060101010101" pitchFamily="49" charset="-122"/>
            </a:endParaRPr>
          </a:p>
          <a:p>
            <a:pPr marL="0" indent="0" algn="just">
              <a:lnSpc>
                <a:spcPct val="150000"/>
              </a:lnSpc>
              <a:spcBef>
                <a:spcPct val="0"/>
              </a:spcBef>
              <a:buNone/>
            </a:pPr>
            <a:r>
              <a:rPr lang="zh-CN" altLang="en-US" sz="1200" b="1" dirty="0">
                <a:latin typeface="幼圆" panose="02010509060101010101" pitchFamily="49" charset="-122"/>
                <a:ea typeface="幼圆" panose="02010509060101010101" pitchFamily="49" charset="-122"/>
              </a:rPr>
              <a:t>原理</a:t>
            </a:r>
            <a:r>
              <a:rPr lang="zh-CN" altLang="en-US" sz="1200" b="1" dirty="0" smtClean="0">
                <a:latin typeface="幼圆" panose="02010509060101010101" pitchFamily="49" charset="-122"/>
                <a:ea typeface="幼圆" panose="02010509060101010101" pitchFamily="49" charset="-122"/>
              </a:rPr>
              <a:t>：</a:t>
            </a:r>
            <a:r>
              <a:rPr lang="zh-CN" altLang="en-US" sz="1200" dirty="0" smtClean="0">
                <a:latin typeface="幼圆" panose="02010509060101010101" pitchFamily="49" charset="-122"/>
                <a:ea typeface="幼圆" panose="02010509060101010101" pitchFamily="49" charset="-122"/>
              </a:rPr>
              <a:t>向</a:t>
            </a:r>
            <a:r>
              <a:rPr lang="zh-CN" altLang="en-US" sz="1200" dirty="0">
                <a:latin typeface="幼圆" panose="02010509060101010101" pitchFamily="49" charset="-122"/>
                <a:ea typeface="幼圆" panose="02010509060101010101" pitchFamily="49" charset="-122"/>
              </a:rPr>
              <a:t>污染场地中投加化学试剂，依靠其氧化或还原能力分解破坏有机物结构，以达到去除污染物的</a:t>
            </a:r>
            <a:r>
              <a:rPr lang="zh-CN" altLang="en-US" sz="1200" dirty="0" smtClean="0">
                <a:latin typeface="幼圆" panose="02010509060101010101" pitchFamily="49" charset="-122"/>
                <a:ea typeface="幼圆" panose="02010509060101010101" pitchFamily="49" charset="-122"/>
              </a:rPr>
              <a:t>目的。</a:t>
            </a:r>
            <a:endParaRPr lang="en-US" altLang="zh-CN" sz="1200" dirty="0" smtClean="0">
              <a:latin typeface="幼圆" panose="02010509060101010101" pitchFamily="49" charset="-122"/>
              <a:ea typeface="幼圆" panose="02010509060101010101" pitchFamily="49" charset="-122"/>
            </a:endParaRPr>
          </a:p>
          <a:p>
            <a:pPr marL="0" indent="0" algn="just">
              <a:lnSpc>
                <a:spcPct val="150000"/>
              </a:lnSpc>
              <a:spcBef>
                <a:spcPct val="0"/>
              </a:spcBef>
              <a:buNone/>
            </a:pPr>
            <a:r>
              <a:rPr lang="zh-CN" altLang="en-US" sz="1200" b="1" dirty="0" smtClean="0">
                <a:latin typeface="幼圆" panose="02010509060101010101" pitchFamily="49" charset="-122"/>
                <a:ea typeface="幼圆" panose="02010509060101010101" pitchFamily="49" charset="-122"/>
              </a:rPr>
              <a:t>适用范围</a:t>
            </a:r>
            <a:r>
              <a:rPr lang="zh-CN" altLang="en-US" sz="1200" dirty="0" smtClean="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有机溶剂、苯系物、石油烃、有机氯农药等污染物的处理</a:t>
            </a:r>
            <a:r>
              <a:rPr lang="zh-CN" altLang="en-US" sz="1200" dirty="0" smtClean="0">
                <a:latin typeface="幼圆" panose="02010509060101010101" pitchFamily="49" charset="-122"/>
                <a:ea typeface="幼圆" panose="02010509060101010101" pitchFamily="49" charset="-122"/>
              </a:rPr>
              <a:t>。</a:t>
            </a:r>
            <a:endParaRPr lang="en-US" altLang="zh-CN" sz="1200" dirty="0">
              <a:latin typeface="幼圆" panose="02010509060101010101" pitchFamily="49" charset="-122"/>
              <a:ea typeface="幼圆" panose="02010509060101010101" pitchFamily="49" charset="-122"/>
            </a:endParaRPr>
          </a:p>
          <a:p>
            <a:pPr marL="0" indent="0" algn="just">
              <a:lnSpc>
                <a:spcPct val="150000"/>
              </a:lnSpc>
              <a:spcBef>
                <a:spcPct val="0"/>
              </a:spcBef>
              <a:buNone/>
            </a:pPr>
            <a:r>
              <a:rPr lang="zh-CN" altLang="en-US" sz="1200" b="1" dirty="0" smtClean="0">
                <a:latin typeface="幼圆" panose="02010509060101010101" pitchFamily="49" charset="-122"/>
                <a:ea typeface="幼圆" panose="02010509060101010101" pitchFamily="49" charset="-122"/>
              </a:rPr>
              <a:t>常用氧化剂</a:t>
            </a:r>
            <a:r>
              <a:rPr lang="zh-CN" altLang="en-US" sz="1200" dirty="0">
                <a:latin typeface="幼圆" panose="02010509060101010101" pitchFamily="49" charset="-122"/>
                <a:ea typeface="幼圆" panose="02010509060101010101" pitchFamily="49" charset="-122"/>
              </a:rPr>
              <a:t>：高锰酸盐，过硫酸盐，臭氧</a:t>
            </a:r>
            <a:r>
              <a:rPr lang="zh-CN" altLang="en-US" sz="1200" dirty="0" smtClean="0">
                <a:latin typeface="幼圆" panose="02010509060101010101" pitchFamily="49" charset="-122"/>
                <a:ea typeface="幼圆" panose="02010509060101010101" pitchFamily="49" charset="-122"/>
              </a:rPr>
              <a:t>，芬顿试剂（</a:t>
            </a:r>
            <a:r>
              <a:rPr lang="zh-CN" altLang="en-US" sz="1200" dirty="0" smtClean="0">
                <a:latin typeface="幼圆" panose="02010509060101010101" pitchFamily="49" charset="-122"/>
                <a:ea typeface="幼圆" panose="02010509060101010101" pitchFamily="49" charset="-122"/>
                <a:cs typeface="Arial"/>
              </a:rPr>
              <a:t>氧化剂</a:t>
            </a:r>
            <a:r>
              <a:rPr lang="zh-CN" altLang="en-US" sz="1200" dirty="0">
                <a:latin typeface="幼圆" panose="02010509060101010101" pitchFamily="49" charset="-122"/>
                <a:ea typeface="幼圆" panose="02010509060101010101" pitchFamily="49" charset="-122"/>
                <a:cs typeface="Arial"/>
              </a:rPr>
              <a:t>通过强氧化剂将顽固的和毒性污染物转化成二氧化碳和水，或低毒性</a:t>
            </a:r>
            <a:r>
              <a:rPr lang="en-US" altLang="zh-CN" sz="1200" dirty="0">
                <a:latin typeface="幼圆" panose="02010509060101010101" pitchFamily="49" charset="-122"/>
                <a:ea typeface="幼圆" panose="02010509060101010101" pitchFamily="49" charset="-122"/>
                <a:cs typeface="Arial"/>
              </a:rPr>
              <a:t>/</a:t>
            </a:r>
            <a:r>
              <a:rPr lang="zh-CN" altLang="en-US" sz="1200" dirty="0">
                <a:latin typeface="幼圆" panose="02010509060101010101" pitchFamily="49" charset="-122"/>
                <a:ea typeface="幼圆" panose="02010509060101010101" pitchFamily="49" charset="-122"/>
                <a:cs typeface="Arial"/>
              </a:rPr>
              <a:t>更易生物降解的</a:t>
            </a:r>
            <a:r>
              <a:rPr lang="zh-CN" altLang="en-US" sz="1200" dirty="0" smtClean="0">
                <a:latin typeface="幼圆" panose="02010509060101010101" pitchFamily="49" charset="-122"/>
                <a:ea typeface="幼圆" panose="02010509060101010101" pitchFamily="49" charset="-122"/>
                <a:cs typeface="Arial"/>
              </a:rPr>
              <a:t>中间体</a:t>
            </a:r>
            <a:r>
              <a:rPr lang="zh-CN" altLang="en-US" sz="1200" dirty="0" smtClean="0">
                <a:latin typeface="幼圆" panose="02010509060101010101" pitchFamily="49" charset="-122"/>
                <a:ea typeface="幼圆" panose="02010509060101010101" pitchFamily="49" charset="-122"/>
              </a:rPr>
              <a:t>）。</a:t>
            </a:r>
            <a:endParaRPr lang="en-US" altLang="zh-CN" sz="1200" dirty="0" smtClean="0">
              <a:latin typeface="幼圆" panose="02010509060101010101" pitchFamily="49" charset="-122"/>
              <a:ea typeface="幼圆" panose="02010509060101010101" pitchFamily="49" charset="-122"/>
              <a:cs typeface="Arial"/>
            </a:endParaRPr>
          </a:p>
          <a:p>
            <a:pPr marL="0" indent="0" algn="just">
              <a:lnSpc>
                <a:spcPct val="150000"/>
              </a:lnSpc>
              <a:spcBef>
                <a:spcPct val="0"/>
              </a:spcBef>
              <a:buNone/>
            </a:pPr>
            <a:r>
              <a:rPr lang="zh-CN" altLang="en-US" sz="1200" b="1" dirty="0" smtClean="0">
                <a:latin typeface="幼圆" panose="02010509060101010101" pitchFamily="49" charset="-122"/>
                <a:ea typeface="幼圆" panose="02010509060101010101" pitchFamily="49" charset="-122"/>
              </a:rPr>
              <a:t>常用还原剂</a:t>
            </a:r>
            <a:r>
              <a:rPr lang="zh-CN" altLang="en-US" sz="1200" dirty="0" smtClean="0">
                <a:latin typeface="幼圆" panose="02010509060101010101" pitchFamily="49" charset="-122"/>
                <a:ea typeface="幼圆" panose="02010509060101010101" pitchFamily="49" charset="-122"/>
              </a:rPr>
              <a:t>：零价铁，植物油。</a:t>
            </a:r>
            <a:endParaRPr lang="zh-CN" altLang="en-US" sz="1200" dirty="0">
              <a:latin typeface="幼圆" panose="02010509060101010101" pitchFamily="49" charset="-122"/>
              <a:ea typeface="幼圆" panose="02010509060101010101" pitchFamily="49" charset="-122"/>
            </a:endParaRPr>
          </a:p>
        </p:txBody>
      </p:sp>
      <p:pic>
        <p:nvPicPr>
          <p:cNvPr id="17" name="Picture 7"/>
          <p:cNvPicPr>
            <a:picLocks noChangeAspect="1" noChangeArrowheads="1"/>
          </p:cNvPicPr>
          <p:nvPr/>
        </p:nvPicPr>
        <p:blipFill>
          <a:blip r:embed="rId2" cstate="print"/>
          <a:srcRect/>
          <a:stretch>
            <a:fillRect/>
          </a:stretch>
        </p:blipFill>
        <p:spPr bwMode="auto">
          <a:xfrm>
            <a:off x="383382" y="2787774"/>
            <a:ext cx="2037636" cy="1479602"/>
          </a:xfrm>
          <a:prstGeom prst="rect">
            <a:avLst/>
          </a:prstGeom>
          <a:noFill/>
          <a:ln w="9525">
            <a:solidFill>
              <a:schemeClr val="tx1"/>
            </a:solidFill>
            <a:miter lim="800000"/>
            <a:headEnd/>
            <a:tailEnd/>
          </a:ln>
          <a:effectLst/>
        </p:spPr>
      </p:pic>
      <p:pic>
        <p:nvPicPr>
          <p:cNvPr id="18" name="Picture 4" descr="http://www.epa.gov/ada/gw/images/gw_isco.jpg"/>
          <p:cNvPicPr>
            <a:picLocks noChangeAspect="1" noChangeArrowheads="1"/>
          </p:cNvPicPr>
          <p:nvPr/>
        </p:nvPicPr>
        <p:blipFill>
          <a:blip r:embed="rId3" cstate="print"/>
          <a:srcRect/>
          <a:stretch>
            <a:fillRect/>
          </a:stretch>
        </p:blipFill>
        <p:spPr bwMode="auto">
          <a:xfrm>
            <a:off x="2555776" y="2797671"/>
            <a:ext cx="1998229" cy="1502669"/>
          </a:xfrm>
          <a:prstGeom prst="rect">
            <a:avLst/>
          </a:prstGeom>
          <a:noFill/>
          <a:ln>
            <a:solidFill>
              <a:schemeClr val="tx1"/>
            </a:solidFill>
          </a:ln>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797671"/>
            <a:ext cx="2045116" cy="151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 descr="D:\mydocs\Tencent Files\14947934\Image\QW]ZN6}9OEK_GSLQVZ{XCJ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9124" y="2812761"/>
            <a:ext cx="1838511" cy="15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4656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1" name="内容占位符 2"/>
          <p:cNvSpPr txBox="1">
            <a:spLocks/>
          </p:cNvSpPr>
          <p:nvPr/>
        </p:nvSpPr>
        <p:spPr bwMode="auto">
          <a:xfrm>
            <a:off x="441824" y="915566"/>
            <a:ext cx="811151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spcBef>
                <a:spcPts val="600"/>
              </a:spcBef>
              <a:buClr>
                <a:schemeClr val="tx1"/>
              </a:buClr>
            </a:pPr>
            <a:r>
              <a:rPr lang="zh-CN" altLang="en-US" sz="1200" b="1" u="sng" dirty="0" smtClean="0">
                <a:latin typeface="幼圆" panose="02010509060101010101" pitchFamily="49" charset="-122"/>
                <a:ea typeface="幼圆" panose="02010509060101010101" pitchFamily="49" charset="-122"/>
                <a:sym typeface="宋体" pitchFamily="2" charset="-122"/>
              </a:rPr>
              <a:t>土壤</a:t>
            </a:r>
            <a:r>
              <a:rPr lang="zh-CN" altLang="en-US" sz="1200" b="1" u="sng" dirty="0">
                <a:latin typeface="幼圆" panose="02010509060101010101" pitchFamily="49" charset="-122"/>
                <a:ea typeface="幼圆" panose="02010509060101010101" pitchFamily="49" charset="-122"/>
                <a:sym typeface="宋体" pitchFamily="2" charset="-122"/>
              </a:rPr>
              <a:t>淋洗技术</a:t>
            </a:r>
            <a:endParaRPr lang="en-US" altLang="zh-CN" sz="1200" b="1" u="sng" dirty="0">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适用范围：</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处理含有至少</a:t>
            </a:r>
            <a:r>
              <a:rPr lang="en-US" altLang="zh-CN" sz="1200" dirty="0">
                <a:solidFill>
                  <a:srgbClr val="080808"/>
                </a:solidFill>
                <a:latin typeface="幼圆" panose="02010509060101010101" pitchFamily="49" charset="-122"/>
                <a:ea typeface="幼圆" panose="02010509060101010101" pitchFamily="49" charset="-122"/>
                <a:sym typeface="宋体" pitchFamily="2" charset="-122"/>
              </a:rPr>
              <a:t>50-70%</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砂土的土壤，可处理一系列的无机和有机污染物，包括重金属、氰化物、多环芳烃、多氯联苯及农药等</a:t>
            </a: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a:t>
            </a:r>
            <a:endParaRPr lang="en-US" altLang="zh-CN" sz="1200" dirty="0" smtClean="0">
              <a:solidFill>
                <a:srgbClr val="080808"/>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优点：修复效率高；可</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同时处理无机和有机</a:t>
            </a: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污染物。</a:t>
            </a:r>
            <a:endParaRPr lang="en-US" altLang="zh-CN" sz="1200" dirty="0">
              <a:solidFill>
                <a:srgbClr val="080808"/>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影响要素：土壤</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中粉粒及粘粒的含量，其他影响因素则包括土壤有机质含量、阳离子交换量等。</a:t>
            </a:r>
            <a:endParaRPr lang="en-US" altLang="zh-CN" sz="1200" dirty="0">
              <a:solidFill>
                <a:srgbClr val="080808"/>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案例：伦敦奥运公园</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场地修复项目上被作为最主要的土壤修复方式，处理了</a:t>
            </a:r>
            <a:r>
              <a:rPr lang="en-US" altLang="zh-CN" sz="1200" dirty="0">
                <a:solidFill>
                  <a:srgbClr val="080808"/>
                </a:solidFill>
                <a:latin typeface="幼圆" panose="02010509060101010101" pitchFamily="49" charset="-122"/>
                <a:ea typeface="幼圆" panose="02010509060101010101" pitchFamily="49" charset="-122"/>
                <a:sym typeface="宋体" pitchFamily="2" charset="-122"/>
              </a:rPr>
              <a:t>2</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百万吨污染土壤。</a:t>
            </a:r>
            <a:endParaRPr lang="en-US" altLang="zh-CN" sz="1200" dirty="0">
              <a:solidFill>
                <a:srgbClr val="080808"/>
              </a:solidFill>
              <a:latin typeface="幼圆" panose="02010509060101010101" pitchFamily="49" charset="-122"/>
              <a:ea typeface="幼圆" panose="02010509060101010101" pitchFamily="49" charset="-122"/>
              <a:sym typeface="宋体" pitchFamily="2" charset="-122"/>
            </a:endParaRPr>
          </a:p>
          <a:p>
            <a:pPr algn="just" defTabSz="914400" eaLnBrk="1" hangingPunct="1">
              <a:lnSpc>
                <a:spcPct val="150000"/>
              </a:lnSpc>
              <a:buFont typeface="Arial" charset="0"/>
              <a:buNone/>
            </a:pPr>
            <a:endParaRPr lang="zh-CN" altLang="en-US" sz="1400" dirty="0">
              <a:latin typeface="微软雅黑" pitchFamily="34" charset="-122"/>
              <a:ea typeface="微软雅黑" pitchFamily="34" charset="-122"/>
            </a:endParaRPr>
          </a:p>
        </p:txBody>
      </p:sp>
      <p:grpSp>
        <p:nvGrpSpPr>
          <p:cNvPr id="18" name="组合 2"/>
          <p:cNvGrpSpPr>
            <a:grpSpLocks/>
          </p:cNvGrpSpPr>
          <p:nvPr/>
        </p:nvGrpSpPr>
        <p:grpSpPr bwMode="auto">
          <a:xfrm>
            <a:off x="4932040" y="2807169"/>
            <a:ext cx="3478155" cy="1623938"/>
            <a:chOff x="25848" y="1842908"/>
            <a:chExt cx="6828583" cy="1582962"/>
          </a:xfrm>
        </p:grpSpPr>
        <p:pic>
          <p:nvPicPr>
            <p:cNvPr id="19" name="Picture 2" descr="D:\王璇的iphone\2015-7-3\IMG_6928.JPG"/>
            <p:cNvPicPr>
              <a:picLocks noChangeAspect="1" noChangeArrowheads="1"/>
            </p:cNvPicPr>
            <p:nvPr/>
          </p:nvPicPr>
          <p:blipFill>
            <a:blip r:embed="rId2" cstate="print">
              <a:extLst>
                <a:ext uri="{28A0092B-C50C-407E-A947-70E740481C1C}">
                  <a14:useLocalDpi xmlns:a14="http://schemas.microsoft.com/office/drawing/2010/main" val="0"/>
                </a:ext>
              </a:extLst>
            </a:blip>
            <a:srcRect t="17775" b="15878"/>
            <a:stretch>
              <a:fillRect/>
            </a:stretch>
          </p:blipFill>
          <p:spPr bwMode="auto">
            <a:xfrm>
              <a:off x="25848" y="1850674"/>
              <a:ext cx="2052905" cy="156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王璇的iphone\2015-7-3\IMG_6925.JPG"/>
            <p:cNvPicPr>
              <a:picLocks noChangeAspect="1" noChangeArrowheads="1"/>
            </p:cNvPicPr>
            <p:nvPr/>
          </p:nvPicPr>
          <p:blipFill>
            <a:blip r:embed="rId3" cstate="print">
              <a:extLst>
                <a:ext uri="{28A0092B-C50C-407E-A947-70E740481C1C}">
                  <a14:useLocalDpi xmlns:a14="http://schemas.microsoft.com/office/drawing/2010/main" val="0"/>
                </a:ext>
              </a:extLst>
            </a:blip>
            <a:srcRect t="17249" b="12318"/>
            <a:stretch>
              <a:fillRect/>
            </a:stretch>
          </p:blipFill>
          <p:spPr bwMode="auto">
            <a:xfrm>
              <a:off x="1730994" y="1842908"/>
              <a:ext cx="2160076" cy="15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D:\王璇的iphone\2015-7-3\IMG_6920.JPG"/>
            <p:cNvPicPr>
              <a:picLocks noChangeAspect="1" noChangeArrowheads="1"/>
            </p:cNvPicPr>
            <p:nvPr/>
          </p:nvPicPr>
          <p:blipFill>
            <a:blip r:embed="rId4" cstate="print">
              <a:extLst>
                <a:ext uri="{28A0092B-C50C-407E-A947-70E740481C1C}">
                  <a14:useLocalDpi xmlns:a14="http://schemas.microsoft.com/office/drawing/2010/main" val="0"/>
                </a:ext>
              </a:extLst>
            </a:blip>
            <a:srcRect b="20541"/>
            <a:stretch>
              <a:fillRect/>
            </a:stretch>
          </p:blipFill>
          <p:spPr bwMode="auto">
            <a:xfrm>
              <a:off x="3284368" y="1850673"/>
              <a:ext cx="2160076" cy="157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D:\王璇的iphone\2015-6-26\IMG_67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485" y="1842908"/>
              <a:ext cx="2021946" cy="157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9" name="Picture 1" descr="C:\Users\lenovo\AppData\Roaming\Tencent\Users\254122253\QQ\WinTemp\RichOle\MMWVS9]U63$4~T5ROJZ2`Z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826827"/>
            <a:ext cx="3736545" cy="16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102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1" name="内容占位符 2"/>
          <p:cNvSpPr txBox="1">
            <a:spLocks/>
          </p:cNvSpPr>
          <p:nvPr/>
        </p:nvSpPr>
        <p:spPr bwMode="auto">
          <a:xfrm>
            <a:off x="492931" y="771550"/>
            <a:ext cx="811151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defTabSz="914400" eaLnBrk="1" hangingPunct="1">
              <a:lnSpc>
                <a:spcPct val="150000"/>
              </a:lnSpc>
              <a:buFont typeface="Arial" charset="0"/>
              <a:buNone/>
            </a:pPr>
            <a:r>
              <a:rPr lang="zh-CN" altLang="en-US" sz="1200" b="1" u="sng" dirty="0" smtClean="0">
                <a:solidFill>
                  <a:srgbClr val="FF0000"/>
                </a:solidFill>
                <a:latin typeface="幼圆" panose="02010509060101010101" pitchFamily="49" charset="-122"/>
                <a:ea typeface="幼圆" panose="02010509060101010101" pitchFamily="49" charset="-122"/>
              </a:rPr>
              <a:t>微生物修复技术</a:t>
            </a:r>
            <a:endParaRPr lang="en-US" altLang="zh-CN" sz="1200" b="1" u="sng" dirty="0" smtClean="0">
              <a:solidFill>
                <a:srgbClr val="FF0000"/>
              </a:solidFill>
              <a:latin typeface="幼圆" panose="02010509060101010101" pitchFamily="49" charset="-122"/>
              <a:ea typeface="幼圆" panose="02010509060101010101" pitchFamily="49" charset="-122"/>
            </a:endParaRPr>
          </a:p>
          <a:p>
            <a:pPr algn="just" defTabSz="914400" eaLnBrk="1" hangingPunct="1">
              <a:lnSpc>
                <a:spcPct val="150000"/>
              </a:lnSpc>
              <a:buFont typeface="Arial" charset="0"/>
              <a:buNone/>
            </a:pPr>
            <a:r>
              <a:rPr lang="zh-CN" altLang="en-US" sz="1200" b="1" dirty="0" smtClean="0">
                <a:latin typeface="幼圆" panose="02010509060101010101" pitchFamily="49" charset="-122"/>
                <a:ea typeface="幼圆" panose="02010509060101010101" pitchFamily="49" charset="-122"/>
              </a:rPr>
              <a:t>机理：</a:t>
            </a:r>
            <a:r>
              <a:rPr lang="zh-CN" altLang="en-US" sz="1200" dirty="0">
                <a:latin typeface="幼圆" panose="02010509060101010101" pitchFamily="49" charset="-122"/>
                <a:ea typeface="幼圆" panose="02010509060101010101" pitchFamily="49" charset="-122"/>
              </a:rPr>
              <a:t>利用微生物的作用降解土壤中的有机污染物，或通过生物吸附和生物氧化、还原作用改变有毒元素的存在形态，降低其在环境中的毒性和生态风险。</a:t>
            </a:r>
            <a:endParaRPr lang="en-US" altLang="zh-CN" sz="1200" dirty="0">
              <a:latin typeface="幼圆" panose="02010509060101010101" pitchFamily="49" charset="-122"/>
              <a:ea typeface="幼圆" panose="02010509060101010101" pitchFamily="49" charset="-122"/>
            </a:endParaRPr>
          </a:p>
          <a:p>
            <a:pPr algn="just" defTabSz="914400" eaLnBrk="1" hangingPunct="1">
              <a:lnSpc>
                <a:spcPct val="150000"/>
              </a:lnSpc>
              <a:buFont typeface="Arial" charset="0"/>
              <a:buNone/>
            </a:pPr>
            <a:r>
              <a:rPr lang="zh-CN" altLang="en-US" sz="1200" b="1" dirty="0">
                <a:solidFill>
                  <a:srgbClr val="FF0000"/>
                </a:solidFill>
                <a:latin typeface="幼圆" panose="02010509060101010101" pitchFamily="49" charset="-122"/>
                <a:ea typeface="幼圆" panose="02010509060101010101" pitchFamily="49" charset="-122"/>
              </a:rPr>
              <a:t>适用范围</a:t>
            </a:r>
            <a:r>
              <a:rPr lang="zh-CN" altLang="en-US" sz="1200" dirty="0" smtClean="0">
                <a:latin typeface="幼圆" panose="02010509060101010101" pitchFamily="49" charset="-122"/>
                <a:ea typeface="幼圆" panose="02010509060101010101" pitchFamily="49" charset="-122"/>
              </a:rPr>
              <a:t>：中</a:t>
            </a:r>
            <a:r>
              <a:rPr lang="zh-CN" altLang="en-US" sz="1200" dirty="0">
                <a:latin typeface="幼圆" panose="02010509060101010101" pitchFamily="49" charset="-122"/>
                <a:ea typeface="幼圆" panose="02010509060101010101" pitchFamily="49" charset="-122"/>
              </a:rPr>
              <a:t>低浓度有机污染，石油烃、厌氧还原脱氯、</a:t>
            </a:r>
            <a:r>
              <a:rPr lang="zh-CN" altLang="zh-CN" sz="1200" dirty="0">
                <a:latin typeface="幼圆" panose="02010509060101010101" pitchFamily="49" charset="-122"/>
                <a:ea typeface="幼圆" panose="02010509060101010101" pitchFamily="49" charset="-122"/>
              </a:rPr>
              <a:t>厌氧还原</a:t>
            </a:r>
            <a:r>
              <a:rPr lang="en-US" altLang="zh-CN" sz="1200" dirty="0">
                <a:latin typeface="幼圆" panose="02010509060101010101" pitchFamily="49" charset="-122"/>
                <a:ea typeface="幼圆" panose="02010509060101010101" pitchFamily="49" charset="-122"/>
              </a:rPr>
              <a:t>+</a:t>
            </a:r>
            <a:r>
              <a:rPr lang="zh-CN" altLang="zh-CN" sz="1200" dirty="0">
                <a:latin typeface="幼圆" panose="02010509060101010101" pitchFamily="49" charset="-122"/>
                <a:ea typeface="幼圆" panose="02010509060101010101" pitchFamily="49" charset="-122"/>
              </a:rPr>
              <a:t>生物好氧降解</a:t>
            </a:r>
            <a:r>
              <a:rPr lang="zh-CN" altLang="en-US" sz="1200" dirty="0">
                <a:latin typeface="幼圆" panose="02010509060101010101" pitchFamily="49" charset="-122"/>
                <a:ea typeface="幼圆" panose="02010509060101010101" pitchFamily="49" charset="-122"/>
              </a:rPr>
              <a:t>六六六等。</a:t>
            </a:r>
            <a:endParaRPr lang="en-US" altLang="zh-CN" sz="1200" dirty="0">
              <a:latin typeface="幼圆" panose="02010509060101010101" pitchFamily="49" charset="-122"/>
              <a:ea typeface="幼圆" panose="02010509060101010101" pitchFamily="49" charset="-122"/>
            </a:endParaRPr>
          </a:p>
          <a:p>
            <a:pPr algn="just" defTabSz="914400" eaLnBrk="1" hangingPunct="1">
              <a:lnSpc>
                <a:spcPct val="150000"/>
              </a:lnSpc>
              <a:buFont typeface="Arial" charset="0"/>
              <a:buNone/>
            </a:pPr>
            <a:r>
              <a:rPr lang="zh-CN" altLang="en-US" sz="1200" b="1" dirty="0">
                <a:solidFill>
                  <a:srgbClr val="FF0000"/>
                </a:solidFill>
                <a:latin typeface="幼圆" panose="02010509060101010101" pitchFamily="49" charset="-122"/>
                <a:ea typeface="幼圆" panose="02010509060101010101" pitchFamily="49" charset="-122"/>
              </a:rPr>
              <a:t>厌氧生物修复</a:t>
            </a:r>
            <a:r>
              <a:rPr lang="en-US" altLang="zh-CN" sz="1200" dirty="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杀虫剂、除草剂、有机爆炸物、氯代溶剂。</a:t>
            </a:r>
            <a:endParaRPr lang="en-US" altLang="zh-CN" sz="1200" dirty="0">
              <a:latin typeface="幼圆" panose="02010509060101010101" pitchFamily="49" charset="-122"/>
              <a:ea typeface="幼圆" panose="02010509060101010101" pitchFamily="49" charset="-122"/>
            </a:endParaRPr>
          </a:p>
          <a:p>
            <a:pPr algn="just" defTabSz="914400" eaLnBrk="1" hangingPunct="1">
              <a:lnSpc>
                <a:spcPct val="150000"/>
              </a:lnSpc>
              <a:buFont typeface="Arial" charset="0"/>
              <a:buNone/>
            </a:pPr>
            <a:r>
              <a:rPr lang="zh-CN" altLang="en-US" sz="1200" b="1" dirty="0">
                <a:solidFill>
                  <a:srgbClr val="FF0000"/>
                </a:solidFill>
                <a:latin typeface="幼圆" panose="02010509060101010101" pitchFamily="49" charset="-122"/>
                <a:ea typeface="幼圆" panose="02010509060101010101" pitchFamily="49" charset="-122"/>
              </a:rPr>
              <a:t>实施设备</a:t>
            </a:r>
            <a:r>
              <a:rPr lang="zh-CN" altLang="en-US" sz="1200" dirty="0">
                <a:latin typeface="幼圆" panose="02010509060101010101" pitchFamily="49" charset="-122"/>
                <a:ea typeface="幼圆" panose="02010509060101010101" pitchFamily="49" charset="-122"/>
              </a:rPr>
              <a:t>：旋耕机、翻耕机、灌溉、搅拌头</a:t>
            </a:r>
            <a:r>
              <a:rPr lang="en-US" altLang="zh-CN" sz="1200" dirty="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土壤搅拌</a:t>
            </a:r>
            <a:r>
              <a:rPr lang="en-US" altLang="zh-CN" sz="1200" dirty="0">
                <a:latin typeface="幼圆" panose="02010509060101010101" pitchFamily="49" charset="-122"/>
                <a:ea typeface="幼圆" panose="02010509060101010101" pitchFamily="49" charset="-122"/>
              </a:rPr>
              <a:t>)</a:t>
            </a:r>
            <a:r>
              <a:rPr lang="zh-CN" altLang="en-US" sz="1200" dirty="0">
                <a:latin typeface="幼圆" panose="02010509060101010101" pitchFamily="49" charset="-122"/>
                <a:ea typeface="幼圆" panose="02010509060101010101" pitchFamily="49" charset="-122"/>
              </a:rPr>
              <a:t>。</a:t>
            </a:r>
            <a:endParaRPr lang="en-US" altLang="zh-CN" sz="1200" dirty="0">
              <a:latin typeface="幼圆" panose="02010509060101010101" pitchFamily="49" charset="-122"/>
              <a:ea typeface="幼圆" panose="02010509060101010101" pitchFamily="49" charset="-122"/>
            </a:endParaRPr>
          </a:p>
          <a:p>
            <a:pPr algn="just" defTabSz="914400" eaLnBrk="1" hangingPunct="1">
              <a:lnSpc>
                <a:spcPct val="150000"/>
              </a:lnSpc>
              <a:buFont typeface="Arial" charset="0"/>
              <a:buNone/>
            </a:pPr>
            <a:endParaRPr lang="zh-CN" altLang="en-US" sz="1400" dirty="0">
              <a:latin typeface="微软雅黑" pitchFamily="34" charset="-122"/>
              <a:ea typeface="微软雅黑" pitchFamily="34" charset="-122"/>
            </a:endParaRPr>
          </a:p>
        </p:txBody>
      </p:sp>
      <p:grpSp>
        <p:nvGrpSpPr>
          <p:cNvPr id="3" name="组合 2"/>
          <p:cNvGrpSpPr/>
          <p:nvPr/>
        </p:nvGrpSpPr>
        <p:grpSpPr>
          <a:xfrm>
            <a:off x="827584" y="2931790"/>
            <a:ext cx="7417172" cy="1527788"/>
            <a:chOff x="1043608" y="2966277"/>
            <a:chExt cx="7417172" cy="1527788"/>
          </a:xfrm>
        </p:grpSpPr>
        <p:pic>
          <p:nvPicPr>
            <p:cNvPr id="13" name="Picture 5" descr="D:\PPT\PPT\PPT专用图片上半部分\商务活动PPT背景图\PPT商务活动图片01\PPT商务活动图片 (4).jpg"/>
            <p:cNvPicPr>
              <a:picLocks noChangeAspect="1" noChangeArrowheads="1"/>
            </p:cNvPicPr>
            <p:nvPr/>
          </p:nvPicPr>
          <p:blipFill>
            <a:blip r:embed="rId2"/>
            <a:stretch>
              <a:fillRect/>
            </a:stretch>
          </p:blipFill>
          <p:spPr bwMode="auto">
            <a:xfrm>
              <a:off x="1043608" y="3078015"/>
              <a:ext cx="2173287" cy="141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031365"/>
              <a:ext cx="2016125" cy="1446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38100" algn="ctr">
                  <a:solidFill>
                    <a:srgbClr val="000000"/>
                  </a:solidFill>
                  <a:miter lim="800000"/>
                  <a:headEnd/>
                  <a:tailEnd/>
                </a14:hiddenLine>
              </a:ext>
            </a:extLst>
          </p:spPr>
        </p:pic>
        <p:pic>
          <p:nvPicPr>
            <p:cNvPr id="15" name="Picture 11" descr="图片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966277"/>
              <a:ext cx="2160588" cy="151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729473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0" name="矩形 9"/>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常见修复技术</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11" name="内容占位符 2"/>
          <p:cNvSpPr txBox="1">
            <a:spLocks/>
          </p:cNvSpPr>
          <p:nvPr/>
        </p:nvSpPr>
        <p:spPr bwMode="auto">
          <a:xfrm>
            <a:off x="683568" y="1203598"/>
            <a:ext cx="436154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spcBef>
                <a:spcPts val="600"/>
              </a:spcBef>
              <a:buClr>
                <a:schemeClr val="tx1"/>
              </a:buClr>
            </a:pPr>
            <a:r>
              <a:rPr lang="zh-CN" altLang="en-US" sz="1200" b="1" u="sng" dirty="0" smtClean="0">
                <a:solidFill>
                  <a:srgbClr val="FF0000"/>
                </a:solidFill>
                <a:latin typeface="幼圆" panose="02010509060101010101" pitchFamily="49" charset="-122"/>
                <a:ea typeface="幼圆" panose="02010509060101010101" pitchFamily="49" charset="-122"/>
                <a:sym typeface="宋体" pitchFamily="2" charset="-122"/>
              </a:rPr>
              <a:t>土壤气相抽提技术</a:t>
            </a:r>
            <a:endParaRPr lang="en-US" altLang="zh-CN" sz="1200" b="1" u="sng" dirty="0">
              <a:solidFill>
                <a:srgbClr val="FF0000"/>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适用范围</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：挥发性有机污染物场地如苯系物、氯代溶剂、挥发石油污染场地的修复</a:t>
            </a: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a:t>
            </a:r>
            <a:endParaRPr lang="en-US" altLang="zh-CN" sz="1200" dirty="0" smtClean="0">
              <a:solidFill>
                <a:srgbClr val="080808"/>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优点</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：不破坏土壤性质，修复后的土壤可以作为资源循环利用，由于无药剂添加和复杂工艺，成本相对经济。</a:t>
            </a:r>
            <a:endParaRPr lang="en-US" altLang="zh-CN" sz="1200" dirty="0">
              <a:solidFill>
                <a:srgbClr val="080808"/>
              </a:solidFill>
              <a:latin typeface="幼圆" panose="02010509060101010101" pitchFamily="49" charset="-122"/>
              <a:ea typeface="幼圆" panose="02010509060101010101" pitchFamily="49" charset="-122"/>
              <a:sym typeface="宋体" pitchFamily="2" charset="-122"/>
            </a:endParaRPr>
          </a:p>
          <a:p>
            <a:pPr algn="just" eaLnBrk="1" hangingPunct="1">
              <a:lnSpc>
                <a:spcPct val="130000"/>
              </a:lnSpc>
              <a:spcBef>
                <a:spcPts val="600"/>
              </a:spcBef>
              <a:buFont typeface="Wingdings" pitchFamily="2" charset="2"/>
              <a:buChar char="n"/>
            </a:pP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影响要素</a:t>
            </a:r>
            <a:r>
              <a:rPr lang="zh-CN" altLang="en-US" sz="1200" dirty="0">
                <a:solidFill>
                  <a:srgbClr val="080808"/>
                </a:solidFill>
                <a:latin typeface="幼圆" panose="02010509060101010101" pitchFamily="49" charset="-122"/>
                <a:ea typeface="幼圆" panose="02010509060101010101" pitchFamily="49" charset="-122"/>
                <a:sym typeface="宋体" pitchFamily="2" charset="-122"/>
              </a:rPr>
              <a:t>：土壤的渗透性、湿度、地下水深度、土壤结构和分层、气相抽提流量和流速</a:t>
            </a:r>
            <a:r>
              <a:rPr lang="zh-CN" altLang="en-US" sz="1200" dirty="0" smtClean="0">
                <a:solidFill>
                  <a:srgbClr val="080808"/>
                </a:solidFill>
                <a:latin typeface="幼圆" panose="02010509060101010101" pitchFamily="49" charset="-122"/>
                <a:ea typeface="幼圆" panose="02010509060101010101" pitchFamily="49" charset="-122"/>
                <a:sym typeface="宋体" pitchFamily="2" charset="-122"/>
              </a:rPr>
              <a:t>等。</a:t>
            </a:r>
            <a:endParaRPr lang="en-US" altLang="zh-CN" sz="1200" dirty="0">
              <a:solidFill>
                <a:srgbClr val="080808"/>
              </a:solidFill>
              <a:latin typeface="幼圆" panose="02010509060101010101" pitchFamily="49" charset="-122"/>
              <a:ea typeface="幼圆" panose="02010509060101010101" pitchFamily="49" charset="-122"/>
              <a:sym typeface="宋体" pitchFamily="2" charset="-122"/>
            </a:endParaRPr>
          </a:p>
          <a:p>
            <a:pPr algn="just" defTabSz="914400" eaLnBrk="1" hangingPunct="1">
              <a:lnSpc>
                <a:spcPct val="150000"/>
              </a:lnSpc>
              <a:buFont typeface="Arial" charset="0"/>
              <a:buNone/>
            </a:pPr>
            <a:endParaRPr lang="zh-CN" altLang="en-US" sz="1400" dirty="0">
              <a:latin typeface="微软雅黑" pitchFamily="34" charset="-122"/>
              <a:ea typeface="微软雅黑" pitchFamily="34" charset="-122"/>
            </a:endParaRPr>
          </a:p>
        </p:txBody>
      </p:sp>
      <p:pic>
        <p:nvPicPr>
          <p:cNvPr id="1025" name="Picture 1" descr="C:\Users\lenovo\AppData\Roaming\Tencent\Users\254122253\QQ\WinTemp\RichOle\R{~9]U~K(N2_A(E41Z_3(AV.png"/>
          <p:cNvPicPr>
            <a:picLocks noChangeAspect="1" noChangeArrowheads="1"/>
          </p:cNvPicPr>
          <p:nvPr/>
        </p:nvPicPr>
        <p:blipFill rotWithShape="1">
          <a:blip r:embed="rId2">
            <a:extLst>
              <a:ext uri="{28A0092B-C50C-407E-A947-70E740481C1C}">
                <a14:useLocalDpi xmlns:a14="http://schemas.microsoft.com/office/drawing/2010/main" val="0"/>
              </a:ext>
            </a:extLst>
          </a:blip>
          <a:srcRect l="22312" r="5644"/>
          <a:stretch/>
        </p:blipFill>
        <p:spPr bwMode="auto">
          <a:xfrm>
            <a:off x="5508104" y="967633"/>
            <a:ext cx="3320143" cy="290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0296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679099" y="2787774"/>
            <a:ext cx="4158462" cy="1454244"/>
          </a:xfrm>
          <a:prstGeom prst="rect">
            <a:avLst/>
          </a:prstGeom>
        </p:spPr>
        <p:txBody>
          <a:bodyPr wrap="square" lIns="68580" tIns="34290" rIns="68580" bIns="34290">
            <a:spAutoFit/>
          </a:bodyPr>
          <a:lstStyle/>
          <a:p>
            <a:pPr marL="214313" indent="-214313">
              <a:lnSpc>
                <a:spcPct val="15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常见修复技术简介</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tx1">
                    <a:lumMod val="95000"/>
                    <a:lumOff val="5000"/>
                  </a:schemeClr>
                </a:solidFill>
                <a:latin typeface="微软雅黑" pitchFamily="34" charset="-122"/>
                <a:ea typeface="微软雅黑" pitchFamily="34" charset="-122"/>
                <a:hlinkClick r:id="rId2" action="ppaction://hlinksldjump"/>
              </a:rPr>
              <a:t>修复技术筛选</a:t>
            </a:r>
            <a:endParaRPr lang="en-US" altLang="zh-CN" sz="1600" kern="0" dirty="0" smtClean="0">
              <a:solidFill>
                <a:schemeClr val="tx1">
                  <a:lumMod val="95000"/>
                  <a:lumOff val="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修复技术可行性评估</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修复技术筛选</a:t>
            </a:r>
            <a:endParaRPr lang="zh-CN" altLang="en-US" sz="2100" b="1" dirty="0">
              <a:solidFill>
                <a:srgbClr val="FF6600"/>
              </a:solidFill>
              <a:latin typeface="微软雅黑" pitchFamily="34" charset="-122"/>
              <a:ea typeface="微软雅黑" pitchFamily="34" charset="-122"/>
            </a:endParaRPr>
          </a:p>
        </p:txBody>
      </p:sp>
    </p:spTree>
    <p:extLst>
      <p:ext uri="{BB962C8B-B14F-4D97-AF65-F5344CB8AC3E}">
        <p14:creationId xmlns:p14="http://schemas.microsoft.com/office/powerpoint/2010/main" val="3177050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1950"/>
            <a:ext cx="8066856" cy="353524"/>
          </a:xfrm>
        </p:spPr>
        <p:txBody>
          <a:bodyPr/>
          <a:lstStyle/>
          <a:p>
            <a:pPr algn="ctr"/>
            <a:r>
              <a:rPr lang="zh-CN" altLang="en-US" dirty="0" smtClean="0">
                <a:latin typeface="黑体" panose="02010609060101010101" pitchFamily="49" charset="-122"/>
                <a:ea typeface="黑体" panose="02010609060101010101" pitchFamily="49" charset="-122"/>
              </a:rPr>
              <a:t>模块一</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修复技术方案制定</a:t>
            </a:r>
            <a:endParaRPr lang="en-US" dirty="0">
              <a:latin typeface="黑体" panose="02010609060101010101" pitchFamily="49" charset="-122"/>
              <a:ea typeface="黑体" panose="02010609060101010101" pitchFamily="49" charset="-122"/>
            </a:endParaRPr>
          </a:p>
        </p:txBody>
      </p:sp>
      <p:grpSp>
        <p:nvGrpSpPr>
          <p:cNvPr id="20" name="组合 19"/>
          <p:cNvGrpSpPr/>
          <p:nvPr/>
        </p:nvGrpSpPr>
        <p:grpSpPr>
          <a:xfrm>
            <a:off x="-108520" y="1910206"/>
            <a:ext cx="9144000" cy="1271869"/>
            <a:chOff x="575359" y="1217525"/>
            <a:chExt cx="8396413" cy="1019749"/>
          </a:xfrm>
        </p:grpSpPr>
        <p:grpSp>
          <p:nvGrpSpPr>
            <p:cNvPr id="16" name="组合 15"/>
            <p:cNvGrpSpPr/>
            <p:nvPr/>
          </p:nvGrpSpPr>
          <p:grpSpPr>
            <a:xfrm>
              <a:off x="575359" y="1247870"/>
              <a:ext cx="2058394" cy="983227"/>
              <a:chOff x="863323" y="1276350"/>
              <a:chExt cx="2058394" cy="983227"/>
            </a:xfrm>
          </p:grpSpPr>
          <p:sp>
            <p:nvSpPr>
              <p:cNvPr id="7" name="TextBox 6"/>
              <p:cNvSpPr txBox="1"/>
              <p:nvPr/>
            </p:nvSpPr>
            <p:spPr>
              <a:xfrm>
                <a:off x="863323" y="2037487"/>
                <a:ext cx="2058394" cy="222090"/>
              </a:xfrm>
              <a:prstGeom prst="rect">
                <a:avLst/>
              </a:prstGeom>
              <a:noFill/>
            </p:spPr>
            <p:txBody>
              <a:bodyPr wrap="square" lIns="0" tIns="0" rIns="0" bIns="0" rtlCol="0" anchor="ctr">
                <a:spAutoFit/>
              </a:bodyPr>
              <a:lstStyle/>
              <a:p>
                <a:pPr algn="ctr"/>
                <a:r>
                  <a:rPr lang="zh-CN" altLang="en-US" b="1" dirty="0" smtClean="0">
                    <a:solidFill>
                      <a:schemeClr val="accent1"/>
                    </a:solidFill>
                    <a:latin typeface="黑体" panose="02010609060101010101" pitchFamily="49" charset="-122"/>
                    <a:ea typeface="黑体" panose="02010609060101010101" pitchFamily="49" charset="-122"/>
                  </a:rPr>
                  <a:t>修复策略选择</a:t>
                </a:r>
                <a:endParaRPr lang="en-US" b="1" dirty="0">
                  <a:solidFill>
                    <a:schemeClr val="accent1"/>
                  </a:solidFill>
                  <a:latin typeface="黑体" panose="02010609060101010101" pitchFamily="49" charset="-122"/>
                  <a:ea typeface="黑体" panose="02010609060101010101" pitchFamily="49" charset="-122"/>
                </a:endParaRPr>
              </a:p>
            </p:txBody>
          </p:sp>
          <p:sp>
            <p:nvSpPr>
              <p:cNvPr id="25" name="Oval 24"/>
              <p:cNvSpPr/>
              <p:nvPr/>
            </p:nvSpPr>
            <p:spPr>
              <a:xfrm>
                <a:off x="1530622" y="1276350"/>
                <a:ext cx="723797" cy="70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grpSp>
        <p:grpSp>
          <p:nvGrpSpPr>
            <p:cNvPr id="15" name="组合 14"/>
            <p:cNvGrpSpPr/>
            <p:nvPr/>
          </p:nvGrpSpPr>
          <p:grpSpPr>
            <a:xfrm>
              <a:off x="2796590" y="1254047"/>
              <a:ext cx="2058394" cy="983227"/>
              <a:chOff x="3542950" y="1276350"/>
              <a:chExt cx="2058394" cy="983227"/>
            </a:xfrm>
          </p:grpSpPr>
          <p:sp>
            <p:nvSpPr>
              <p:cNvPr id="43" name="TextBox 42"/>
              <p:cNvSpPr txBox="1"/>
              <p:nvPr/>
            </p:nvSpPr>
            <p:spPr>
              <a:xfrm>
                <a:off x="3542950" y="2037487"/>
                <a:ext cx="2058394" cy="222090"/>
              </a:xfrm>
              <a:prstGeom prst="rect">
                <a:avLst/>
              </a:prstGeom>
              <a:noFill/>
            </p:spPr>
            <p:txBody>
              <a:bodyPr wrap="square" lIns="0" tIns="0" rIns="0" bIns="0" rtlCol="0" anchor="ctr">
                <a:spAutoFit/>
              </a:bodyPr>
              <a:lstStyle/>
              <a:p>
                <a:pPr algn="ctr"/>
                <a:r>
                  <a:rPr lang="zh-CN" altLang="en-US" b="1" dirty="0" smtClean="0">
                    <a:solidFill>
                      <a:schemeClr val="accent2"/>
                    </a:solidFill>
                    <a:latin typeface="黑体" panose="02010609060101010101" pitchFamily="49" charset="-122"/>
                    <a:ea typeface="黑体" panose="02010609060101010101" pitchFamily="49" charset="-122"/>
                  </a:rPr>
                  <a:t>修复技术筛选</a:t>
                </a:r>
                <a:endParaRPr lang="en-US" b="1" dirty="0">
                  <a:solidFill>
                    <a:schemeClr val="accent2"/>
                  </a:solidFill>
                  <a:latin typeface="黑体" panose="02010609060101010101" pitchFamily="49" charset="-122"/>
                  <a:ea typeface="黑体" panose="02010609060101010101" pitchFamily="49" charset="-122"/>
                </a:endParaRPr>
              </a:p>
            </p:txBody>
          </p:sp>
          <p:sp>
            <p:nvSpPr>
              <p:cNvPr id="53" name="Oval 52"/>
              <p:cNvSpPr/>
              <p:nvPr/>
            </p:nvSpPr>
            <p:spPr>
              <a:xfrm>
                <a:off x="4210249" y="1276350"/>
                <a:ext cx="723797" cy="703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grpSp>
        <p:grpSp>
          <p:nvGrpSpPr>
            <p:cNvPr id="17" name="组合 16"/>
            <p:cNvGrpSpPr/>
            <p:nvPr/>
          </p:nvGrpSpPr>
          <p:grpSpPr>
            <a:xfrm>
              <a:off x="6913378" y="1217525"/>
              <a:ext cx="2058394" cy="983227"/>
              <a:chOff x="8467609" y="1276349"/>
              <a:chExt cx="2058394" cy="983227"/>
            </a:xfrm>
          </p:grpSpPr>
          <p:sp>
            <p:nvSpPr>
              <p:cNvPr id="71" name="TextBox 70"/>
              <p:cNvSpPr txBox="1"/>
              <p:nvPr/>
            </p:nvSpPr>
            <p:spPr>
              <a:xfrm>
                <a:off x="8467609" y="2037486"/>
                <a:ext cx="2058394" cy="222090"/>
              </a:xfrm>
              <a:prstGeom prst="rect">
                <a:avLst/>
              </a:prstGeom>
              <a:noFill/>
            </p:spPr>
            <p:txBody>
              <a:bodyPr wrap="square" lIns="0" tIns="0" rIns="0" bIns="0" rtlCol="0" anchor="ctr">
                <a:spAutoFit/>
              </a:bodyPr>
              <a:lstStyle/>
              <a:p>
                <a:pPr algn="ctr"/>
                <a:r>
                  <a:rPr lang="zh-CN" altLang="en-US" b="1" dirty="0" smtClean="0">
                    <a:solidFill>
                      <a:schemeClr val="accent6"/>
                    </a:solidFill>
                    <a:latin typeface="黑体" panose="02010609060101010101" pitchFamily="49" charset="-122"/>
                    <a:ea typeface="黑体" panose="02010609060101010101" pitchFamily="49" charset="-122"/>
                  </a:rPr>
                  <a:t>修复方案编制</a:t>
                </a:r>
                <a:endParaRPr lang="en-US" b="1" dirty="0">
                  <a:solidFill>
                    <a:schemeClr val="accent6"/>
                  </a:solidFill>
                  <a:latin typeface="黑体" panose="02010609060101010101" pitchFamily="49" charset="-122"/>
                  <a:ea typeface="黑体" panose="02010609060101010101" pitchFamily="49" charset="-122"/>
                </a:endParaRPr>
              </a:p>
            </p:txBody>
          </p:sp>
          <p:sp>
            <p:nvSpPr>
              <p:cNvPr id="73" name="Oval 72"/>
              <p:cNvSpPr/>
              <p:nvPr/>
            </p:nvSpPr>
            <p:spPr>
              <a:xfrm>
                <a:off x="9134908" y="1276349"/>
                <a:ext cx="723797" cy="703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grpSp>
        <p:sp>
          <p:nvSpPr>
            <p:cNvPr id="29" name="Freeform 245"/>
            <p:cNvSpPr>
              <a:spLocks/>
            </p:cNvSpPr>
            <p:nvPr/>
          </p:nvSpPr>
          <p:spPr bwMode="auto">
            <a:xfrm>
              <a:off x="1429061" y="1422259"/>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noEditPoints="1"/>
            </p:cNvSpPr>
            <p:nvPr/>
          </p:nvSpPr>
          <p:spPr bwMode="auto">
            <a:xfrm>
              <a:off x="3640602" y="1389678"/>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 name="组合 17"/>
            <p:cNvGrpSpPr/>
            <p:nvPr/>
          </p:nvGrpSpPr>
          <p:grpSpPr>
            <a:xfrm>
              <a:off x="4854984" y="1234279"/>
              <a:ext cx="2058394" cy="977083"/>
              <a:chOff x="4849564" y="1308485"/>
              <a:chExt cx="2058394" cy="977083"/>
            </a:xfrm>
          </p:grpSpPr>
          <p:grpSp>
            <p:nvGrpSpPr>
              <p:cNvPr id="14" name="组合 13"/>
              <p:cNvGrpSpPr/>
              <p:nvPr/>
            </p:nvGrpSpPr>
            <p:grpSpPr>
              <a:xfrm>
                <a:off x="4849564" y="1308485"/>
                <a:ext cx="2058394" cy="977083"/>
                <a:chOff x="6222578" y="1282495"/>
                <a:chExt cx="2058394" cy="977083"/>
              </a:xfrm>
            </p:grpSpPr>
            <p:sp>
              <p:nvSpPr>
                <p:cNvPr id="58" name="Oval 57"/>
                <p:cNvSpPr/>
                <p:nvPr/>
              </p:nvSpPr>
              <p:spPr>
                <a:xfrm>
                  <a:off x="6889876" y="1282495"/>
                  <a:ext cx="723797" cy="70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50000"/>
                      </a:schemeClr>
                    </a:solidFill>
                  </a:endParaRPr>
                </a:p>
              </p:txBody>
            </p:sp>
            <p:sp>
              <p:nvSpPr>
                <p:cNvPr id="56" name="TextBox 55"/>
                <p:cNvSpPr txBox="1"/>
                <p:nvPr/>
              </p:nvSpPr>
              <p:spPr>
                <a:xfrm>
                  <a:off x="6222578" y="2037488"/>
                  <a:ext cx="2058394" cy="222090"/>
                </a:xfrm>
                <a:prstGeom prst="rect">
                  <a:avLst/>
                </a:prstGeom>
                <a:noFill/>
              </p:spPr>
              <p:txBody>
                <a:bodyPr wrap="square" lIns="0" tIns="0" rIns="0" bIns="0" rtlCol="0" anchor="ctr">
                  <a:spAutoFit/>
                </a:bodyPr>
                <a:lstStyle/>
                <a:p>
                  <a:pPr algn="ctr"/>
                  <a:r>
                    <a:rPr lang="zh-CN" altLang="en-US" b="1" dirty="0" smtClean="0">
                      <a:solidFill>
                        <a:schemeClr val="accent3"/>
                      </a:solidFill>
                      <a:latin typeface="黑体" panose="02010609060101010101" pitchFamily="49" charset="-122"/>
                      <a:ea typeface="黑体" panose="02010609060101010101" pitchFamily="49" charset="-122"/>
                    </a:rPr>
                    <a:t>修复方案比选</a:t>
                  </a:r>
                  <a:endParaRPr lang="en-US" b="1" dirty="0">
                    <a:solidFill>
                      <a:schemeClr val="accent3"/>
                    </a:solidFill>
                    <a:latin typeface="黑体" panose="02010609060101010101" pitchFamily="49" charset="-122"/>
                    <a:ea typeface="黑体" panose="02010609060101010101" pitchFamily="49" charset="-122"/>
                  </a:endParaRPr>
                </a:p>
              </p:txBody>
            </p:sp>
          </p:grpSp>
          <p:sp>
            <p:nvSpPr>
              <p:cNvPr id="39" name="Freeform 38"/>
              <p:cNvSpPr>
                <a:spLocks noEditPoints="1"/>
              </p:cNvSpPr>
              <p:nvPr/>
            </p:nvSpPr>
            <p:spPr bwMode="auto">
              <a:xfrm>
                <a:off x="5730441" y="1428676"/>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0" name="Freeform 135"/>
            <p:cNvSpPr>
              <a:spLocks noEditPoints="1"/>
            </p:cNvSpPr>
            <p:nvPr/>
          </p:nvSpPr>
          <p:spPr bwMode="auto">
            <a:xfrm>
              <a:off x="7790894" y="1443735"/>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33932458"/>
      </p:ext>
    </p:extLst>
  </p:cSld>
  <p:clrMapOvr>
    <a:masterClrMapping/>
  </p:clrMapOvr>
  <p:transition advTm="6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技术筛选原则</a:t>
            </a:r>
            <a:endParaRPr lang="zh-CN" altLang="en-US" sz="1400" dirty="0">
              <a:solidFill>
                <a:schemeClr val="tx1"/>
              </a:solidFill>
              <a:latin typeface="黑体" panose="02010609060101010101" pitchFamily="49" charset="-122"/>
              <a:ea typeface="黑体" panose="02010609060101010101" pitchFamily="49" charset="-122"/>
            </a:endParaRPr>
          </a:p>
        </p:txBody>
      </p:sp>
      <p:grpSp>
        <p:nvGrpSpPr>
          <p:cNvPr id="8" name="Group 44"/>
          <p:cNvGrpSpPr>
            <a:grpSpLocks/>
          </p:cNvGrpSpPr>
          <p:nvPr/>
        </p:nvGrpSpPr>
        <p:grpSpPr bwMode="auto">
          <a:xfrm>
            <a:off x="613148" y="1078940"/>
            <a:ext cx="2847131" cy="3650414"/>
            <a:chOff x="2987439" y="613732"/>
            <a:chExt cx="4383798" cy="5781564"/>
          </a:xfrm>
        </p:grpSpPr>
        <p:sp>
          <p:nvSpPr>
            <p:cNvPr id="9" name="Freeform 12"/>
            <p:cNvSpPr>
              <a:spLocks noEditPoints="1"/>
            </p:cNvSpPr>
            <p:nvPr/>
          </p:nvSpPr>
          <p:spPr bwMode="auto">
            <a:xfrm>
              <a:off x="3879759" y="2653630"/>
              <a:ext cx="1157475" cy="1643031"/>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00000">
                <a:alpha val="15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10" name="Donut 8"/>
            <p:cNvSpPr>
              <a:spLocks noChangeArrowheads="1"/>
            </p:cNvSpPr>
            <p:nvPr/>
          </p:nvSpPr>
          <p:spPr bwMode="auto">
            <a:xfrm>
              <a:off x="2987439" y="2015467"/>
              <a:ext cx="2977045" cy="297650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ED7D31"/>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grpSp>
          <p:nvGrpSpPr>
            <p:cNvPr id="11" name="Group 149"/>
            <p:cNvGrpSpPr>
              <a:grpSpLocks/>
            </p:cNvGrpSpPr>
            <p:nvPr/>
          </p:nvGrpSpPr>
          <p:grpSpPr bwMode="auto">
            <a:xfrm>
              <a:off x="3991293" y="613732"/>
              <a:ext cx="969390" cy="967236"/>
              <a:chOff x="4216906" y="4857744"/>
              <a:chExt cx="713232" cy="713231"/>
            </a:xfrm>
          </p:grpSpPr>
          <p:sp>
            <p:nvSpPr>
              <p:cNvPr id="37"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grpSp>
            <p:nvGrpSpPr>
              <p:cNvPr id="38" name="Gruppe 67"/>
              <p:cNvGrpSpPr/>
              <p:nvPr/>
            </p:nvGrpSpPr>
            <p:grpSpPr bwMode="auto">
              <a:xfrm>
                <a:off x="4370796" y="5028441"/>
                <a:ext cx="405456" cy="371850"/>
                <a:chOff x="355442" y="4350695"/>
                <a:chExt cx="900893" cy="825896"/>
              </a:xfrm>
              <a:solidFill>
                <a:srgbClr val="000000"/>
              </a:solidFill>
            </p:grpSpPr>
            <p:sp>
              <p:nvSpPr>
                <p:cNvPr id="39"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Arial" charset="0"/>
                    <a:ea typeface="ＭＳ Ｐゴシック" pitchFamily="-97" charset="-128"/>
                  </a:endParaRPr>
                </a:p>
              </p:txBody>
            </p:sp>
            <p:sp>
              <p:nvSpPr>
                <p:cNvPr id="40"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Arial" charset="0"/>
                    <a:ea typeface="ＭＳ Ｐゴシック" pitchFamily="-97" charset="-128"/>
                  </a:endParaRPr>
                </a:p>
              </p:txBody>
            </p:sp>
          </p:grpSp>
        </p:grpSp>
        <p:grpSp>
          <p:nvGrpSpPr>
            <p:cNvPr id="12" name="Group 144"/>
            <p:cNvGrpSpPr>
              <a:grpSpLocks/>
            </p:cNvGrpSpPr>
            <p:nvPr/>
          </p:nvGrpSpPr>
          <p:grpSpPr bwMode="auto">
            <a:xfrm>
              <a:off x="5204107" y="5132470"/>
              <a:ext cx="967235" cy="967235"/>
              <a:chOff x="5109976" y="4636766"/>
              <a:chExt cx="713233" cy="713231"/>
            </a:xfrm>
          </p:grpSpPr>
          <p:sp>
            <p:nvSpPr>
              <p:cNvPr id="32"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grpSp>
            <p:nvGrpSpPr>
              <p:cNvPr id="33" name="Gruppe 66"/>
              <p:cNvGrpSpPr/>
              <p:nvPr/>
            </p:nvGrpSpPr>
            <p:grpSpPr bwMode="auto">
              <a:xfrm>
                <a:off x="5308125" y="4834464"/>
                <a:ext cx="316926" cy="317844"/>
                <a:chOff x="4167326" y="4389120"/>
                <a:chExt cx="785174" cy="787473"/>
              </a:xfrm>
              <a:solidFill>
                <a:srgbClr val="000000"/>
              </a:solidFill>
            </p:grpSpPr>
            <p:sp>
              <p:nvSpPr>
                <p:cNvPr id="34" name="Freeform 36"/>
                <p:cNvSpPr>
                  <a:spLocks/>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Arial" charset="0"/>
                    <a:ea typeface="ＭＳ Ｐゴシック" pitchFamily="-97" charset="-128"/>
                  </a:endParaRPr>
                </a:p>
              </p:txBody>
            </p:sp>
            <p:sp>
              <p:nvSpPr>
                <p:cNvPr id="35" name="Freeform 37"/>
                <p:cNvSpPr>
                  <a:spLocks/>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Arial" charset="0"/>
                    <a:ea typeface="ＭＳ Ｐゴシック" pitchFamily="-97" charset="-128"/>
                  </a:endParaRPr>
                </a:p>
              </p:txBody>
            </p:sp>
            <p:sp>
              <p:nvSpPr>
                <p:cNvPr id="36" name="Freeform 37"/>
                <p:cNvSpPr>
                  <a:spLocks/>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Arial" charset="0"/>
                    <a:ea typeface="ＭＳ Ｐゴシック" pitchFamily="-97" charset="-128"/>
                  </a:endParaRPr>
                </a:p>
              </p:txBody>
            </p:sp>
          </p:grpSp>
        </p:grpSp>
        <p:grpSp>
          <p:nvGrpSpPr>
            <p:cNvPr id="13" name="Group 35"/>
            <p:cNvGrpSpPr>
              <a:grpSpLocks/>
            </p:cNvGrpSpPr>
            <p:nvPr/>
          </p:nvGrpSpPr>
          <p:grpSpPr bwMode="auto">
            <a:xfrm>
              <a:off x="6093795" y="4270789"/>
              <a:ext cx="967236" cy="969390"/>
              <a:chOff x="6093795" y="4270789"/>
              <a:chExt cx="967236" cy="969390"/>
            </a:xfrm>
          </p:grpSpPr>
          <p:sp>
            <p:nvSpPr>
              <p:cNvPr id="27"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grpSp>
            <p:nvGrpSpPr>
              <p:cNvPr id="28" name="Gruppe 344"/>
              <p:cNvGrpSpPr>
                <a:grpSpLocks/>
              </p:cNvGrpSpPr>
              <p:nvPr/>
            </p:nvGrpSpPr>
            <p:grpSpPr bwMode="auto">
              <a:xfrm>
                <a:off x="6431797" y="4509479"/>
                <a:ext cx="291210" cy="492007"/>
                <a:chOff x="2114233" y="1516380"/>
                <a:chExt cx="263525" cy="444500"/>
              </a:xfrm>
            </p:grpSpPr>
            <p:sp>
              <p:nvSpPr>
                <p:cNvPr id="29"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30"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sp>
              <p:nvSpPr>
                <p:cNvPr id="31" name="Freeform 17"/>
                <p:cNvSpPr>
                  <a:spLocks/>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grpSp>
        </p:grpSp>
        <p:grpSp>
          <p:nvGrpSpPr>
            <p:cNvPr id="14" name="Group 131"/>
            <p:cNvGrpSpPr>
              <a:grpSpLocks/>
            </p:cNvGrpSpPr>
            <p:nvPr/>
          </p:nvGrpSpPr>
          <p:grpSpPr bwMode="auto">
            <a:xfrm>
              <a:off x="5204110" y="886542"/>
              <a:ext cx="967235" cy="967236"/>
              <a:chOff x="5109971" y="1507999"/>
              <a:chExt cx="713232" cy="713232"/>
            </a:xfrm>
          </p:grpSpPr>
          <p:sp>
            <p:nvSpPr>
              <p:cNvPr id="25"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sp>
            <p:nvSpPr>
              <p:cNvPr id="26"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000000"/>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grpSp>
        <p:grpSp>
          <p:nvGrpSpPr>
            <p:cNvPr id="15" name="Group 132"/>
            <p:cNvGrpSpPr>
              <a:grpSpLocks/>
            </p:cNvGrpSpPr>
            <p:nvPr/>
          </p:nvGrpSpPr>
          <p:grpSpPr bwMode="auto">
            <a:xfrm>
              <a:off x="6093793" y="1746068"/>
              <a:ext cx="967236" cy="969390"/>
              <a:chOff x="5765300" y="2141983"/>
              <a:chExt cx="713233" cy="713232"/>
            </a:xfrm>
          </p:grpSpPr>
          <p:sp>
            <p:nvSpPr>
              <p:cNvPr id="23"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sp>
            <p:nvSpPr>
              <p:cNvPr id="24"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grpSp>
        <p:grpSp>
          <p:nvGrpSpPr>
            <p:cNvPr id="16" name="Group 133"/>
            <p:cNvGrpSpPr>
              <a:grpSpLocks/>
            </p:cNvGrpSpPr>
            <p:nvPr/>
          </p:nvGrpSpPr>
          <p:grpSpPr bwMode="auto">
            <a:xfrm>
              <a:off x="6404001" y="2999809"/>
              <a:ext cx="967236" cy="967235"/>
              <a:chOff x="5993893" y="3065525"/>
              <a:chExt cx="713232" cy="713232"/>
            </a:xfrm>
          </p:grpSpPr>
          <p:sp>
            <p:nvSpPr>
              <p:cNvPr id="21"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sp>
            <p:nvSpPr>
              <p:cNvPr id="22"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grpSp>
        <p:grpSp>
          <p:nvGrpSpPr>
            <p:cNvPr id="17" name="Group 130"/>
            <p:cNvGrpSpPr>
              <a:grpSpLocks/>
            </p:cNvGrpSpPr>
            <p:nvPr/>
          </p:nvGrpSpPr>
          <p:grpSpPr bwMode="auto">
            <a:xfrm>
              <a:off x="3991293" y="5428061"/>
              <a:ext cx="969390" cy="967235"/>
              <a:chOff x="4216908" y="1306354"/>
              <a:chExt cx="713232" cy="713232"/>
            </a:xfrm>
          </p:grpSpPr>
          <p:sp>
            <p:nvSpPr>
              <p:cNvPr id="19"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FFC000"/>
              </a:solidFill>
              <a:ln w="9525">
                <a:noFill/>
                <a:miter lim="800000"/>
                <a:headEnd/>
                <a:tailEnd/>
              </a:ln>
              <a:effectLst/>
            </p:spPr>
            <p:txBody>
              <a:bodyPr anchor="ctr"/>
              <a:lstStyle/>
              <a:p>
                <a:pPr algn="ctr" defTabSz="457200">
                  <a:defRPr/>
                </a:pPr>
                <a:endParaRPr lang="en-US" dirty="0">
                  <a:solidFill>
                    <a:prstClr val="black"/>
                  </a:solidFill>
                  <a:latin typeface="Calibri"/>
                  <a:ea typeface="ＭＳ Ｐゴシック" pitchFamily="-108" charset="-128"/>
                </a:endParaRPr>
              </a:p>
            </p:txBody>
          </p:sp>
          <p:sp>
            <p:nvSpPr>
              <p:cNvPr id="20"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00000">
                  <a:alpha val="50000"/>
                </a:srgbClr>
              </a:solid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Arial" charset="0"/>
                  <a:ea typeface="ＭＳ Ｐゴシック" pitchFamily="-97" charset="-128"/>
                </a:endParaRPr>
              </a:p>
            </p:txBody>
          </p:sp>
        </p:grpSp>
        <p:sp>
          <p:nvSpPr>
            <p:cNvPr id="18" name="Rektangel 76"/>
            <p:cNvSpPr>
              <a:spLocks noChangeArrowheads="1"/>
            </p:cNvSpPr>
            <p:nvPr/>
          </p:nvSpPr>
          <p:spPr bwMode="auto">
            <a:xfrm>
              <a:off x="3585812" y="2766078"/>
              <a:ext cx="1822453" cy="1023666"/>
            </a:xfrm>
            <a:prstGeom prst="rect">
              <a:avLst/>
            </a:prstGeom>
            <a:noFill/>
            <a:ln w="9525">
              <a:noFill/>
              <a:miter lim="800000"/>
              <a:headEnd/>
              <a:tailEnd/>
            </a:ln>
          </p:spPr>
          <p:txBody>
            <a:bodyPr>
              <a:spAutoFit/>
            </a:bodyPr>
            <a:lstStyle/>
            <a:p>
              <a:pPr algn="ctr"/>
              <a:r>
                <a:rPr lang="zh-CN" altLang="en-US" dirty="0" smtClean="0">
                  <a:solidFill>
                    <a:prstClr val="black"/>
                  </a:solidFill>
                  <a:latin typeface="黑体" panose="02010609060101010101" pitchFamily="49" charset="-122"/>
                  <a:ea typeface="黑体" panose="02010609060101010101" pitchFamily="49" charset="-122"/>
                </a:rPr>
                <a:t>技术筛选原则</a:t>
              </a:r>
              <a:endParaRPr lang="da-DK" dirty="0">
                <a:solidFill>
                  <a:prstClr val="black"/>
                </a:solidFill>
                <a:latin typeface="黑体" panose="02010609060101010101" pitchFamily="49" charset="-122"/>
                <a:ea typeface="黑体" panose="02010609060101010101" pitchFamily="49" charset="-122"/>
              </a:endParaRPr>
            </a:p>
          </p:txBody>
        </p:sp>
      </p:grpSp>
      <p:sp>
        <p:nvSpPr>
          <p:cNvPr id="43" name="矩形 42"/>
          <p:cNvSpPr/>
          <p:nvPr/>
        </p:nvSpPr>
        <p:spPr>
          <a:xfrm>
            <a:off x="3563888" y="1423735"/>
            <a:ext cx="5400600" cy="3083921"/>
          </a:xfrm>
          <a:prstGeom prst="rect">
            <a:avLst/>
          </a:prstGeom>
        </p:spPr>
        <p:txBody>
          <a:bodyPr wrap="square">
            <a:spAutoFit/>
          </a:bodyPr>
          <a:lstStyle/>
          <a:p>
            <a:pPr marL="285750" indent="-285750">
              <a:lnSpc>
                <a:spcPct val="120000"/>
              </a:lnSpc>
              <a:buFont typeface="Wingdings" panose="05000000000000000000" pitchFamily="2" charset="2"/>
              <a:buChar char="n"/>
            </a:pPr>
            <a:r>
              <a:rPr lang="zh-CN" altLang="en-US" sz="1400" dirty="0" smtClean="0">
                <a:latin typeface="Times New Roman" panose="02020603050405020304" pitchFamily="18" charset="0"/>
                <a:ea typeface="幼圆" panose="02010509060101010101" pitchFamily="49" charset="-122"/>
              </a:rPr>
              <a:t>技术合理：场地</a:t>
            </a:r>
            <a:r>
              <a:rPr lang="zh-CN" altLang="en-US" sz="1400" dirty="0">
                <a:latin typeface="Times New Roman" panose="02020603050405020304" pitchFamily="18" charset="0"/>
                <a:ea typeface="幼圆" panose="02010509060101010101" pitchFamily="49" charset="-122"/>
              </a:rPr>
              <a:t>修复技术选择可以达到目标的最简化的途径或方法，而</a:t>
            </a:r>
            <a:r>
              <a:rPr lang="zh-CN" altLang="en-US" sz="1400" dirty="0" smtClean="0">
                <a:latin typeface="Times New Roman" panose="02020603050405020304" pitchFamily="18" charset="0"/>
                <a:ea typeface="幼圆" panose="02010509060101010101" pitchFamily="49" charset="-122"/>
              </a:rPr>
              <a:t>不单纯</a:t>
            </a:r>
            <a:r>
              <a:rPr lang="zh-CN" altLang="en-US" sz="1400" dirty="0">
                <a:latin typeface="Times New Roman" panose="02020603050405020304" pitchFamily="18" charset="0"/>
                <a:ea typeface="幼圆" panose="02010509060101010101" pitchFamily="49" charset="-122"/>
              </a:rPr>
              <a:t>追求技术的先进性。</a:t>
            </a:r>
          </a:p>
          <a:p>
            <a:pPr marL="285750" indent="-285750">
              <a:lnSpc>
                <a:spcPct val="120000"/>
              </a:lnSpc>
              <a:buFont typeface="Wingdings" panose="05000000000000000000" pitchFamily="2" charset="2"/>
              <a:buChar char="n"/>
            </a:pPr>
            <a:r>
              <a:rPr lang="zh-CN" altLang="en-US" sz="1400" dirty="0" smtClean="0">
                <a:latin typeface="Times New Roman" panose="02020603050405020304" pitchFamily="18" charset="0"/>
                <a:ea typeface="幼圆" panose="02010509060101010101" pitchFamily="49" charset="-122"/>
              </a:rPr>
              <a:t>成本可控：场地</a:t>
            </a:r>
            <a:r>
              <a:rPr lang="zh-CN" altLang="en-US" sz="1400" dirty="0">
                <a:latin typeface="Times New Roman" panose="02020603050405020304" pitchFamily="18" charset="0"/>
                <a:ea typeface="幼圆" panose="02010509060101010101" pitchFamily="49" charset="-122"/>
              </a:rPr>
              <a:t>修复技术兼顾考虑目前在修复费用方面的实际承受能力</a:t>
            </a:r>
            <a:r>
              <a:rPr lang="zh-CN" altLang="en-US" sz="1400" dirty="0" smtClean="0">
                <a:latin typeface="Times New Roman" panose="02020603050405020304" pitchFamily="18" charset="0"/>
                <a:ea typeface="幼圆" panose="02010509060101010101" pitchFamily="49" charset="-122"/>
              </a:rPr>
              <a:t>和今后</a:t>
            </a:r>
            <a:r>
              <a:rPr lang="zh-CN" altLang="en-US" sz="1400" dirty="0">
                <a:latin typeface="Times New Roman" panose="02020603050405020304" pitchFamily="18" charset="0"/>
                <a:ea typeface="幼圆" panose="02010509060101010101" pitchFamily="49" charset="-122"/>
              </a:rPr>
              <a:t>的经济发展，使得不仅在目前，而且从较长远来看，修复技术方案都是</a:t>
            </a:r>
            <a:r>
              <a:rPr lang="zh-CN" altLang="en-US" sz="1400" dirty="0" smtClean="0">
                <a:latin typeface="Times New Roman" panose="02020603050405020304" pitchFamily="18" charset="0"/>
                <a:ea typeface="幼圆" panose="02010509060101010101" pitchFamily="49" charset="-122"/>
              </a:rPr>
              <a:t>合适的</a:t>
            </a:r>
            <a:r>
              <a:rPr lang="zh-CN" altLang="en-US" sz="1400" dirty="0">
                <a:latin typeface="Times New Roman" panose="02020603050405020304" pitchFamily="18" charset="0"/>
                <a:ea typeface="幼圆" panose="02010509060101010101" pitchFamily="49" charset="-122"/>
              </a:rPr>
              <a:t>。</a:t>
            </a:r>
          </a:p>
          <a:p>
            <a:pPr marL="285750" indent="-285750">
              <a:lnSpc>
                <a:spcPct val="120000"/>
              </a:lnSpc>
              <a:buFont typeface="Wingdings" panose="05000000000000000000" pitchFamily="2" charset="2"/>
              <a:buChar char="n"/>
            </a:pPr>
            <a:r>
              <a:rPr lang="zh-CN" altLang="en-US" sz="1400" dirty="0" smtClean="0">
                <a:latin typeface="Times New Roman" panose="02020603050405020304" pitchFamily="18" charset="0"/>
                <a:ea typeface="幼圆" panose="02010509060101010101" pitchFamily="49" charset="-122"/>
              </a:rPr>
              <a:t>技术可行性：修复</a:t>
            </a:r>
            <a:r>
              <a:rPr lang="zh-CN" altLang="en-US" sz="1400" dirty="0">
                <a:latin typeface="Times New Roman" panose="02020603050405020304" pitchFamily="18" charset="0"/>
                <a:ea typeface="幼圆" panose="02010509060101010101" pitchFamily="49" charset="-122"/>
              </a:rPr>
              <a:t>技术的选择从我国目前的现状水平出发，充分考虑</a:t>
            </a:r>
            <a:r>
              <a:rPr lang="zh-CN" altLang="en-US" sz="1400" dirty="0" smtClean="0">
                <a:latin typeface="Times New Roman" panose="02020603050405020304" pitchFamily="18" charset="0"/>
                <a:ea typeface="幼圆" panose="02010509060101010101" pitchFamily="49" charset="-122"/>
              </a:rPr>
              <a:t>我国现有</a:t>
            </a:r>
            <a:r>
              <a:rPr lang="zh-CN" altLang="en-US" sz="1400" dirty="0">
                <a:latin typeface="Times New Roman" panose="02020603050405020304" pitchFamily="18" charset="0"/>
                <a:ea typeface="幼圆" panose="02010509060101010101" pitchFamily="49" charset="-122"/>
              </a:rPr>
              <a:t>场地修复队伍的能力以及现有固体废弃物和污染水处置设施的可操作性</a:t>
            </a:r>
            <a:r>
              <a:rPr lang="zh-CN" altLang="en-US" sz="1400" dirty="0" smtClean="0">
                <a:latin typeface="Times New Roman" panose="02020603050405020304" pitchFamily="18" charset="0"/>
                <a:ea typeface="幼圆" panose="02010509060101010101" pitchFamily="49" charset="-122"/>
              </a:rPr>
              <a:t>。同时，避免过度修复。</a:t>
            </a:r>
            <a:endParaRPr lang="en-US" altLang="zh-CN" sz="1400" dirty="0" smtClean="0">
              <a:latin typeface="Times New Roman" panose="02020603050405020304" pitchFamily="18" charset="0"/>
              <a:ea typeface="幼圆" panose="02010509060101010101" pitchFamily="49" charset="-122"/>
            </a:endParaRPr>
          </a:p>
          <a:p>
            <a:pPr marL="285750" indent="-285750">
              <a:lnSpc>
                <a:spcPct val="120000"/>
              </a:lnSpc>
              <a:buFont typeface="Wingdings" panose="05000000000000000000" pitchFamily="2" charset="2"/>
              <a:buChar char="n"/>
            </a:pPr>
            <a:r>
              <a:rPr lang="zh-CN" altLang="en-US" sz="1400" dirty="0" smtClean="0">
                <a:latin typeface="Times New Roman" panose="02020603050405020304" pitchFamily="18" charset="0"/>
                <a:ea typeface="幼圆" panose="02010509060101010101" pitchFamily="49" charset="-122"/>
              </a:rPr>
              <a:t>环境风险可接受：充分考虑公众接受度，在</a:t>
            </a:r>
            <a:r>
              <a:rPr lang="zh-CN" altLang="en-US" sz="1400" dirty="0">
                <a:latin typeface="Times New Roman" panose="02020603050405020304" pitchFamily="18" charset="0"/>
                <a:ea typeface="幼圆" panose="02010509060101010101" pitchFamily="49" charset="-122"/>
              </a:rPr>
              <a:t>修复过程中产生的噪音，造成的不便</a:t>
            </a:r>
            <a:r>
              <a:rPr lang="zh-CN" altLang="en-US" sz="1400" dirty="0" smtClean="0">
                <a:latin typeface="Times New Roman" panose="02020603050405020304" pitchFamily="18" charset="0"/>
                <a:ea typeface="幼圆" panose="02010509060101010101" pitchFamily="49" charset="-122"/>
              </a:rPr>
              <a:t>以及</a:t>
            </a:r>
            <a:r>
              <a:rPr lang="zh-CN" altLang="en-US" sz="1400" dirty="0">
                <a:latin typeface="Times New Roman" panose="02020603050405020304" pitchFamily="18" charset="0"/>
                <a:ea typeface="幼圆" panose="02010509060101010101" pitchFamily="49" charset="-122"/>
              </a:rPr>
              <a:t>对景观的</a:t>
            </a:r>
            <a:r>
              <a:rPr lang="zh-CN" altLang="en-US" sz="1400" dirty="0" smtClean="0">
                <a:latin typeface="Times New Roman" panose="02020603050405020304" pitchFamily="18" charset="0"/>
                <a:ea typeface="幼圆" panose="02010509060101010101" pitchFamily="49" charset="-122"/>
              </a:rPr>
              <a:t>影响应在</a:t>
            </a:r>
            <a:r>
              <a:rPr lang="zh-CN" altLang="en-US" sz="1400" dirty="0">
                <a:latin typeface="Times New Roman" panose="02020603050405020304" pitchFamily="18" charset="0"/>
                <a:ea typeface="幼圆" panose="02010509060101010101" pitchFamily="49" charset="-122"/>
              </a:rPr>
              <a:t>公众的可接受范围</a:t>
            </a:r>
            <a:r>
              <a:rPr lang="zh-CN" altLang="en-US" sz="1400" dirty="0">
                <a:latin typeface="Times New Roman" panose="02020603050405020304" pitchFamily="18" charset="0"/>
                <a:ea typeface="幼圆" panose="02010509060101010101" pitchFamily="49" charset="-122"/>
              </a:rPr>
              <a:t>内</a:t>
            </a:r>
            <a:r>
              <a:rPr lang="zh-CN" altLang="en-US" dirty="0" smtClean="0"/>
              <a:t>。</a:t>
            </a:r>
            <a:endParaRPr lang="en-US" altLang="zh-CN" dirty="0" smtClean="0"/>
          </a:p>
          <a:p>
            <a:pPr marL="285750" indent="-285750">
              <a:lnSpc>
                <a:spcPct val="120000"/>
              </a:lnSpc>
              <a:buFont typeface="Wingdings" panose="05000000000000000000" pitchFamily="2" charset="2"/>
              <a:buChar char="n"/>
            </a:pPr>
            <a:endParaRPr lang="zh-CN" altLang="en-US" dirty="0"/>
          </a:p>
        </p:txBody>
      </p:sp>
    </p:spTree>
    <p:extLst>
      <p:ext uri="{BB962C8B-B14F-4D97-AF65-F5344CB8AC3E}">
        <p14:creationId xmlns:p14="http://schemas.microsoft.com/office/powerpoint/2010/main" val="70457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技术筛选方法</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24882" y="254198"/>
            <a:ext cx="2159566" cy="307777"/>
          </a:xfrm>
          <a:prstGeom prst="rect">
            <a:avLst/>
          </a:prstGeom>
        </p:spPr>
        <p:txBody>
          <a:bodyPr wrap="none">
            <a:spAutoFit/>
          </a:bodyPr>
          <a:lstStyle/>
          <a:p>
            <a:r>
              <a:rPr lang="zh-CN" altLang="en-US" sz="1400" b="1" dirty="0" smtClean="0">
                <a:solidFill>
                  <a:srgbClr val="FF0000"/>
                </a:solidFill>
                <a:latin typeface="Times New Roman" panose="02020603050405020304" pitchFamily="18" charset="0"/>
                <a:ea typeface="幼圆" panose="02010509060101010101" pitchFamily="49" charset="-122"/>
              </a:rPr>
              <a:t>土壤修复技术评价参数表</a:t>
            </a:r>
            <a:endParaRPr lang="zh-CN" altLang="en-US" sz="1400" b="1" dirty="0">
              <a:solidFill>
                <a:srgbClr val="FF0000"/>
              </a:solidFill>
              <a:latin typeface="Times New Roman" panose="02020603050405020304" pitchFamily="18" charset="0"/>
              <a:ea typeface="幼圆" panose="02010509060101010101" pitchFamily="49" charset="-122"/>
            </a:endParaRPr>
          </a:p>
        </p:txBody>
      </p:sp>
      <p:pic>
        <p:nvPicPr>
          <p:cNvPr id="6145" name="Picture 1" descr="C:\Users\lenovo\AppData\Roaming\Tencent\Users\254122253\QQ\WinTemp\RichOle\$I770@3$0L~9Y_HOJTB9J7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 y="521972"/>
            <a:ext cx="9214226"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9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技术筛选方法</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0" y="296905"/>
            <a:ext cx="2757486" cy="307777"/>
          </a:xfrm>
          <a:prstGeom prst="rect">
            <a:avLst/>
          </a:prstGeom>
        </p:spPr>
        <p:txBody>
          <a:bodyPr wrap="none">
            <a:spAutoFit/>
          </a:bodyPr>
          <a:lstStyle/>
          <a:p>
            <a:r>
              <a:rPr lang="zh-CN" altLang="en-US" sz="1400" b="1" dirty="0" smtClean="0">
                <a:solidFill>
                  <a:srgbClr val="FF0000"/>
                </a:solidFill>
                <a:latin typeface="Times New Roman" panose="02020603050405020304" pitchFamily="18" charset="0"/>
                <a:ea typeface="幼圆" panose="02010509060101010101" pitchFamily="49" charset="-122"/>
              </a:rPr>
              <a:t>修复技术定性评估</a:t>
            </a:r>
            <a:r>
              <a:rPr lang="en-US" altLang="zh-CN" sz="1400" b="1" dirty="0" smtClean="0">
                <a:solidFill>
                  <a:srgbClr val="FF0000"/>
                </a:solidFill>
                <a:latin typeface="Times New Roman" panose="02020603050405020304" pitchFamily="18" charset="0"/>
                <a:ea typeface="幼圆" panose="02010509060101010101" pitchFamily="49" charset="-122"/>
              </a:rPr>
              <a:t>-</a:t>
            </a:r>
            <a:r>
              <a:rPr lang="zh-CN" altLang="en-US" sz="1400" b="1" dirty="0" smtClean="0">
                <a:solidFill>
                  <a:srgbClr val="FF0000"/>
                </a:solidFill>
                <a:latin typeface="Times New Roman" panose="02020603050405020304" pitchFamily="18" charset="0"/>
                <a:ea typeface="幼圆" panose="02010509060101010101" pitchFamily="49" charset="-122"/>
              </a:rPr>
              <a:t>土壤修复技术</a:t>
            </a:r>
            <a:endParaRPr lang="zh-CN" altLang="en-US" sz="1400" b="1" dirty="0">
              <a:solidFill>
                <a:srgbClr val="FF0000"/>
              </a:solidFill>
              <a:latin typeface="Times New Roman" panose="02020603050405020304" pitchFamily="18" charset="0"/>
              <a:ea typeface="幼圆" panose="020105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4285987917"/>
              </p:ext>
            </p:extLst>
          </p:nvPr>
        </p:nvGraphicFramePr>
        <p:xfrm>
          <a:off x="-1421" y="699542"/>
          <a:ext cx="9109925" cy="5638800"/>
        </p:xfrm>
        <a:graphic>
          <a:graphicData uri="http://schemas.openxmlformats.org/drawingml/2006/table">
            <a:tbl>
              <a:tblPr>
                <a:tableStyleId>{7DF18680-E054-41AD-8BC1-D1AEF772440D}</a:tableStyleId>
              </a:tblPr>
              <a:tblGrid>
                <a:gridCol w="449971">
                  <a:extLst>
                    <a:ext uri="{9D8B030D-6E8A-4147-A177-3AD203B41FA5}">
                      <a16:colId xmlns:a16="http://schemas.microsoft.com/office/drawing/2014/main" val="20000"/>
                    </a:ext>
                  </a:extLst>
                </a:gridCol>
                <a:gridCol w="600318">
                  <a:extLst>
                    <a:ext uri="{9D8B030D-6E8A-4147-A177-3AD203B41FA5}">
                      <a16:colId xmlns:a16="http://schemas.microsoft.com/office/drawing/2014/main" val="20001"/>
                    </a:ext>
                  </a:extLst>
                </a:gridCol>
                <a:gridCol w="251502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656184">
                  <a:extLst>
                    <a:ext uri="{9D8B030D-6E8A-4147-A177-3AD203B41FA5}">
                      <a16:colId xmlns:a16="http://schemas.microsoft.com/office/drawing/2014/main" val="20006"/>
                    </a:ext>
                  </a:extLst>
                </a:gridCol>
                <a:gridCol w="1944216">
                  <a:extLst>
                    <a:ext uri="{9D8B030D-6E8A-4147-A177-3AD203B41FA5}">
                      <a16:colId xmlns:a16="http://schemas.microsoft.com/office/drawing/2014/main" val="20007"/>
                    </a:ext>
                  </a:extLst>
                </a:gridCol>
              </a:tblGrid>
              <a:tr h="56404">
                <a:tc rowSpan="2">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序号</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rowSpan="2">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技术</a:t>
                      </a:r>
                    </a:p>
                    <a:p>
                      <a:pPr algn="ctr">
                        <a:spcAft>
                          <a:spcPts val="0"/>
                        </a:spcAft>
                      </a:pPr>
                      <a:r>
                        <a:rPr lang="zh-CN" sz="1000" kern="100" baseline="0" dirty="0">
                          <a:effectLst/>
                          <a:latin typeface="Times New Roman" panose="02020603050405020304" pitchFamily="18" charset="0"/>
                          <a:ea typeface="幼圆" panose="02010509060101010101" pitchFamily="49" charset="-122"/>
                        </a:rPr>
                        <a:t>名称</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rowSpan="2">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技术路线简介</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gridSpan="3">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应用参考因素</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适应性</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rowSpan="2">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应用的不适应性</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0"/>
                  </a:ext>
                </a:extLst>
              </a:tr>
              <a:tr h="564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成熟性</a:t>
                      </a:r>
                      <a:endParaRPr lang="zh-CN" sz="1000" kern="100" baseline="0">
                        <a:effectLst/>
                        <a:latin typeface="Times New Roman" panose="02020603050405020304" pitchFamily="18" charset="0"/>
                        <a:ea typeface="幼圆" panose="02010509060101010101" pitchFamily="49" charset="-122"/>
                        <a:cs typeface="黑体"/>
                      </a:endParaRPr>
                    </a:p>
                  </a:txBody>
                  <a:tcPr marL="6267" marR="6267"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时间条件</a:t>
                      </a:r>
                      <a:endParaRPr lang="zh-CN" sz="1000" kern="100" baseline="0">
                        <a:effectLst/>
                        <a:latin typeface="Times New Roman" panose="02020603050405020304" pitchFamily="18" charset="0"/>
                        <a:ea typeface="幼圆" panose="02010509060101010101" pitchFamily="49" charset="-122"/>
                        <a:cs typeface="黑体"/>
                      </a:endParaRPr>
                    </a:p>
                  </a:txBody>
                  <a:tcPr marL="6267" marR="6267"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资金水平</a:t>
                      </a:r>
                      <a:endParaRPr lang="zh-CN" sz="1000" kern="100" baseline="0">
                        <a:effectLst/>
                        <a:latin typeface="Times New Roman" panose="02020603050405020304" pitchFamily="18" charset="0"/>
                        <a:ea typeface="幼圆" panose="02010509060101010101" pitchFamily="49" charset="-122"/>
                        <a:cs typeface="黑体"/>
                      </a:endParaRPr>
                    </a:p>
                  </a:txBody>
                  <a:tcPr marL="6267" marR="6267" marT="0" marB="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1"/>
                  </a:ext>
                </a:extLst>
              </a:tr>
              <a:tr h="338423">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1</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生物通风</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通过向包气带土壤注入低流量气体，加强污染土壤的生物降解。注入空气会加强好氧生物的活性，强化降解过程。有时还需向土壤中加入特定的微生物群落或缺乏的养分。</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国内未见应用报道</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需很长时间</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时间不确定</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较低</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可降解苯系物及石油烃。适用于处理小分子石油组分和修复原油中重组分污染。设备技术成熟，施工与运行简单。</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操作时间长，受到土壤微生物类型限制；不适用于处理低渗透率、高含水率、高粘度土壤。</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2"/>
                  </a:ext>
                </a:extLst>
              </a:tr>
              <a:tr h="282019">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2</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植物修复</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在污染场地上种植植物进行修复，修复途径包括：植物吸收、蒸腾及植物本身对污染物的降解，植物根系提供污染物降解微生物生态环境，植物根系对某些污染物的固定等。</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国内未见应用报道</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just">
                        <a:spcAft>
                          <a:spcPts val="0"/>
                        </a:spcAft>
                      </a:pPr>
                      <a:r>
                        <a:rPr lang="zh-CN" sz="1000" kern="100" baseline="0" dirty="0">
                          <a:effectLst/>
                          <a:latin typeface="Times New Roman" panose="02020603050405020304" pitchFamily="18" charset="0"/>
                          <a:ea typeface="幼圆" panose="02010509060101010101" pitchFamily="49" charset="-122"/>
                        </a:rPr>
                        <a:t>需要长时间，</a:t>
                      </a:r>
                      <a:r>
                        <a:rPr lang="en-US" sz="1000" kern="100" baseline="0" dirty="0">
                          <a:effectLst/>
                          <a:latin typeface="Times New Roman" panose="02020603050405020304" pitchFamily="18" charset="0"/>
                          <a:ea typeface="幼圆" panose="02010509060101010101" pitchFamily="49" charset="-122"/>
                        </a:rPr>
                        <a:t> 5</a:t>
                      </a:r>
                      <a:r>
                        <a:rPr lang="zh-CN" sz="1000" kern="100" baseline="0" dirty="0">
                          <a:effectLst/>
                          <a:latin typeface="Times New Roman" panose="02020603050405020304" pitchFamily="18" charset="0"/>
                          <a:ea typeface="幼圆" panose="02010509060101010101" pitchFamily="49" charset="-122"/>
                        </a:rPr>
                        <a:t>年，甚至更长时间</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较低</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可去除土壤表层的污染物。</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修复时间较长；对深度污染的土壤不适用。</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3"/>
                  </a:ext>
                </a:extLst>
              </a:tr>
              <a:tr h="338423">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3</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土壤气相抽提</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在场地包气带土壤中设立多处抽气井，通过抽取空气使得挥发性有机物和部分半挥发性有机物脱离土壤，随着地层中的空气进入抽气井被抽出。抽出的气体经过处理（例如活性碳过滤）后，达标排放。</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需要较长时间，如</a:t>
                      </a:r>
                      <a:r>
                        <a:rPr lang="en-US" sz="1000" kern="100" baseline="0">
                          <a:effectLst/>
                          <a:latin typeface="Times New Roman" panose="02020603050405020304" pitchFamily="18" charset="0"/>
                          <a:ea typeface="幼圆" panose="02010509060101010101" pitchFamily="49" charset="-122"/>
                        </a:rPr>
                        <a:t>2-5</a:t>
                      </a:r>
                      <a:r>
                        <a:rPr lang="zh-CN" sz="1000" kern="100" baseline="0">
                          <a:effectLst/>
                          <a:latin typeface="Times New Roman" panose="02020603050405020304" pitchFamily="18" charset="0"/>
                          <a:ea typeface="幼圆" panose="02010509060101010101" pitchFamily="49" charset="-122"/>
                        </a:rPr>
                        <a:t>年</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较低</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适用于挥发性有机污染物和一些半挥发性有机污染物。适用于通气性好、土壤质地相对均一、非饱和土壤。</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不适用于低挥发性有机污染物修复和重金属污染修复。</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4"/>
                  </a:ext>
                </a:extLst>
              </a:tr>
              <a:tr h="421909">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4</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化学氧化</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通过在地层中建立扩散井，将化学氧化剂注入土壤中，将污染物质氧化为低毒、稳定的化合物。常用的氧化剂包括含催化剂的过氧化氢类物质、高锰酸钾、臭氧、过硫酸钠等。</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国内有一定应用</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需要时间较短，如</a:t>
                      </a:r>
                      <a:r>
                        <a:rPr lang="en-US" sz="1000" kern="100" baseline="0">
                          <a:effectLst/>
                          <a:latin typeface="Times New Roman" panose="02020603050405020304" pitchFamily="18" charset="0"/>
                          <a:ea typeface="幼圆" panose="02010509060101010101" pitchFamily="49" charset="-122"/>
                        </a:rPr>
                        <a:t>1-2</a:t>
                      </a:r>
                      <a:r>
                        <a:rPr lang="zh-CN" sz="1000" kern="100" baseline="0">
                          <a:effectLst/>
                          <a:latin typeface="Times New Roman" panose="02020603050405020304" pitchFamily="18" charset="0"/>
                          <a:ea typeface="幼圆" panose="02010509060101010101" pitchFamily="49" charset="-122"/>
                        </a:rPr>
                        <a:t>年</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中等</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对于较高浓度、难生物降解的有机污染物相对有效和经济。</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化学氧化效果受土壤迁移作用影响较大，化学氧化剂的注入半径需根据具体土质、经验及试验后确定。</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5"/>
                  </a:ext>
                </a:extLst>
              </a:tr>
              <a:tr h="421909">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5</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热解析</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热解析处理是利用将热输入土壤中，增加有机污染物的挥发速率，提高有机污染物在气相浓度，使得最终在土壤中抽取气体具有较高的污染物去除率。</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国内未见应用报道</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需要时间中等，如</a:t>
                      </a:r>
                      <a:r>
                        <a:rPr lang="en-US" sz="1000" kern="100" baseline="0">
                          <a:effectLst/>
                          <a:latin typeface="Times New Roman" panose="02020603050405020304" pitchFamily="18" charset="0"/>
                          <a:ea typeface="幼圆" panose="02010509060101010101" pitchFamily="49" charset="-122"/>
                        </a:rPr>
                        <a:t>1-2</a:t>
                      </a:r>
                      <a:r>
                        <a:rPr lang="zh-CN" sz="1000" kern="100" baseline="0">
                          <a:effectLst/>
                          <a:latin typeface="Times New Roman" panose="02020603050405020304" pitchFamily="18" charset="0"/>
                          <a:ea typeface="幼圆" panose="02010509060101010101" pitchFamily="49" charset="-122"/>
                        </a:rPr>
                        <a:t>年</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中等到高</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针对挥发性和半挥发性有机化合物比较有效。适应的污染物浓度水平也比较宽泛。</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需要向场地输入大量的能量，即需要在场地上建立高能量源，如电源、热力源。费用较高。</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6"/>
                  </a:ext>
                </a:extLst>
              </a:tr>
              <a:tr h="442725">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6</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阻隔技术</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在污染土壤表层设置不渗透的覆盖层，在可能扩散的垂直方向和水平方向设置不渗透的封闭墙，阻止污染物扩散。常用封闭材料如人造膜、膨润土、沥青、钢铁、混凝土等。</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国内可能有应用</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需要时间较短，如</a:t>
                      </a:r>
                      <a:r>
                        <a:rPr lang="en-US" sz="1000" kern="100" baseline="0">
                          <a:effectLst/>
                          <a:latin typeface="Times New Roman" panose="02020603050405020304" pitchFamily="18" charset="0"/>
                          <a:ea typeface="幼圆" panose="02010509060101010101" pitchFamily="49" charset="-122"/>
                        </a:rPr>
                        <a:t>0.5-1</a:t>
                      </a:r>
                      <a:r>
                        <a:rPr lang="zh-CN" sz="1000" kern="100" baseline="0">
                          <a:effectLst/>
                          <a:latin typeface="Times New Roman" panose="02020603050405020304" pitchFamily="18" charset="0"/>
                          <a:ea typeface="幼圆" panose="02010509060101010101" pitchFamily="49" charset="-122"/>
                        </a:rPr>
                        <a:t>年</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中等</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实施过程简单易行，地层构造简单时，对各种污染物都有广泛适用性。</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场地依然有潜在的风险，且需要对场地做长期的监测。</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7"/>
                  </a:ext>
                </a:extLst>
              </a:tr>
              <a:tr h="282019">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7</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smtClean="0">
                          <a:effectLst/>
                          <a:latin typeface="Times New Roman" panose="02020603050405020304" pitchFamily="18" charset="0"/>
                          <a:ea typeface="幼圆" panose="02010509060101010101" pitchFamily="49" charset="-122"/>
                        </a:rPr>
                        <a:t>土壤</a:t>
                      </a:r>
                      <a:r>
                        <a:rPr lang="zh-CN" altLang="en-US" sz="1000" kern="100" baseline="0" dirty="0" smtClean="0">
                          <a:effectLst/>
                          <a:latin typeface="Times New Roman" panose="02020603050405020304" pitchFamily="18" charset="0"/>
                          <a:ea typeface="幼圆" panose="02010509060101010101" pitchFamily="49" charset="-122"/>
                        </a:rPr>
                        <a:t>淋洗</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altLang="en-US" sz="1000" kern="100" baseline="0" dirty="0" smtClean="0">
                          <a:effectLst/>
                          <a:latin typeface="Times New Roman" panose="02020603050405020304" pitchFamily="18" charset="0"/>
                          <a:ea typeface="幼圆" panose="02010509060101010101" pitchFamily="49" charset="-122"/>
                        </a:rPr>
                        <a:t>用水或添加表面活性剂、螯合剂的水溶液淋洗土壤，将污染物淋洗到溶液中。被清洗的土壤经检测合格后可回收利用。淋洗后的溶液需要收集进行无害化处理。</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altLang="en-US" sz="1000" kern="100" baseline="0" dirty="0" smtClean="0">
                          <a:effectLst/>
                          <a:latin typeface="Times New Roman" panose="02020603050405020304" pitchFamily="18" charset="0"/>
                          <a:ea typeface="幼圆" panose="02010509060101010101" pitchFamily="49" charset="-122"/>
                          <a:cs typeface="黑体"/>
                        </a:rPr>
                        <a:t>技术成熟</a:t>
                      </a:r>
                      <a:r>
                        <a:rPr lang="en-US" altLang="zh-CN" sz="1000" kern="100" baseline="0" dirty="0" smtClean="0">
                          <a:effectLst/>
                          <a:latin typeface="Times New Roman" panose="02020603050405020304" pitchFamily="18" charset="0"/>
                          <a:ea typeface="幼圆" panose="02010509060101010101" pitchFamily="49" charset="-122"/>
                          <a:cs typeface="黑体"/>
                        </a:rPr>
                        <a:t>/</a:t>
                      </a:r>
                      <a:r>
                        <a:rPr lang="zh-CN" altLang="en-US" sz="1000" kern="100" baseline="0" dirty="0" smtClean="0">
                          <a:effectLst/>
                          <a:latin typeface="Times New Roman" panose="02020603050405020304" pitchFamily="18" charset="0"/>
                          <a:ea typeface="幼圆" panose="02010509060101010101" pitchFamily="49" charset="-122"/>
                          <a:cs typeface="黑体"/>
                        </a:rPr>
                        <a:t>国内有一定应用</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altLang="en-US" sz="1000" kern="100" baseline="0" dirty="0" smtClean="0">
                          <a:effectLst/>
                          <a:latin typeface="Times New Roman" panose="02020603050405020304" pitchFamily="18" charset="0"/>
                          <a:ea typeface="幼圆" panose="02010509060101010101" pitchFamily="49" charset="-122"/>
                          <a:cs typeface="黑体"/>
                        </a:rPr>
                        <a:t>需要时间较短，如</a:t>
                      </a:r>
                      <a:r>
                        <a:rPr lang="en-US" altLang="zh-CN" sz="1000" kern="100" baseline="0" dirty="0" smtClean="0">
                          <a:effectLst/>
                          <a:latin typeface="Times New Roman" panose="02020603050405020304" pitchFamily="18" charset="0"/>
                          <a:ea typeface="幼圆" panose="02010509060101010101" pitchFamily="49" charset="-122"/>
                          <a:cs typeface="黑体"/>
                        </a:rPr>
                        <a:t>0.5-1</a:t>
                      </a:r>
                      <a:r>
                        <a:rPr lang="zh-CN" altLang="en-US" sz="1000" kern="100" baseline="0" dirty="0" smtClean="0">
                          <a:effectLst/>
                          <a:latin typeface="Times New Roman" panose="02020603050405020304" pitchFamily="18" charset="0"/>
                          <a:ea typeface="幼圆" panose="02010509060101010101" pitchFamily="49" charset="-122"/>
                          <a:cs typeface="黑体"/>
                        </a:rPr>
                        <a:t>年</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altLang="en-US" sz="1000" kern="100" baseline="0" dirty="0" smtClean="0">
                          <a:effectLst/>
                          <a:latin typeface="Times New Roman" panose="02020603050405020304" pitchFamily="18" charset="0"/>
                          <a:ea typeface="幼圆" panose="02010509060101010101" pitchFamily="49" charset="-122"/>
                          <a:cs typeface="黑体"/>
                        </a:rPr>
                        <a:t>中等</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altLang="zh-CN" sz="1000" kern="100" baseline="0" dirty="0" smtClean="0">
                          <a:solidFill>
                            <a:schemeClr val="dk1"/>
                          </a:solidFill>
                          <a:effectLst/>
                          <a:latin typeface="Times New Roman" panose="02020603050405020304" pitchFamily="18" charset="0"/>
                          <a:ea typeface="幼圆" panose="02010509060101010101" pitchFamily="49" charset="-122"/>
                          <a:cs typeface="+mn-cs"/>
                        </a:rPr>
                        <a:t>可去除土壤中的多环芳烃污染物和重金属。对于大粒径、低有机碳的土壤较适合。</a:t>
                      </a:r>
                      <a:endParaRPr lang="zh-CN" sz="1000" kern="100" baseline="0" dirty="0">
                        <a:solidFill>
                          <a:schemeClr val="dk1"/>
                        </a:solidFill>
                        <a:effectLst/>
                        <a:latin typeface="Times New Roman" panose="02020603050405020304" pitchFamily="18" charset="0"/>
                        <a:ea typeface="幼圆" panose="02010509060101010101" pitchFamily="49" charset="-122"/>
                        <a:cs typeface="+mn-cs"/>
                      </a:endParaRPr>
                    </a:p>
                  </a:txBody>
                  <a:tcPr marL="24173" marR="24173" marT="0" marB="0" anchor="ctr"/>
                </a:tc>
                <a:tc>
                  <a:txBody>
                    <a:bodyPr/>
                    <a:lstStyle/>
                    <a:p>
                      <a:pPr algn="l">
                        <a:spcAft>
                          <a:spcPts val="0"/>
                        </a:spcAft>
                      </a:pPr>
                      <a:r>
                        <a:rPr lang="zh-CN" altLang="zh-CN" sz="1000" kern="100" baseline="0" dirty="0" smtClean="0">
                          <a:solidFill>
                            <a:schemeClr val="dk1"/>
                          </a:solidFill>
                          <a:effectLst/>
                          <a:latin typeface="Times New Roman" panose="02020603050405020304" pitchFamily="18" charset="0"/>
                          <a:ea typeface="幼圆" panose="02010509060101010101" pitchFamily="49" charset="-122"/>
                          <a:cs typeface="+mn-cs"/>
                        </a:rPr>
                        <a:t>不适用于粘土含量较高场地</a:t>
                      </a:r>
                      <a:endParaRPr lang="zh-CN" sz="1000" kern="100" baseline="0" dirty="0">
                        <a:solidFill>
                          <a:schemeClr val="dk1"/>
                        </a:solidFill>
                        <a:effectLst/>
                        <a:latin typeface="Times New Roman" panose="02020603050405020304" pitchFamily="18" charset="0"/>
                        <a:ea typeface="幼圆" panose="02010509060101010101" pitchFamily="49" charset="-122"/>
                        <a:cs typeface="+mn-cs"/>
                      </a:endParaRPr>
                    </a:p>
                  </a:txBody>
                  <a:tcPr marL="24173" marR="24173" marT="0" marB="0" anchor="ctr"/>
                </a:tc>
                <a:extLst>
                  <a:ext uri="{0D108BD9-81ED-4DB2-BD59-A6C34878D82A}">
                    <a16:rowId xmlns:a16="http://schemas.microsoft.com/office/drawing/2014/main" val="10008"/>
                  </a:ext>
                </a:extLst>
              </a:tr>
              <a:tr h="471822">
                <a:tc>
                  <a:txBody>
                    <a:bodyPr/>
                    <a:lstStyle/>
                    <a:p>
                      <a:pPr algn="ctr">
                        <a:spcAft>
                          <a:spcPts val="0"/>
                        </a:spcAft>
                      </a:pPr>
                      <a:r>
                        <a:rPr lang="en-US" sz="1000" kern="100" baseline="0" dirty="0" smtClean="0">
                          <a:effectLst/>
                          <a:latin typeface="Times New Roman" panose="02020603050405020304" pitchFamily="18" charset="0"/>
                          <a:ea typeface="幼圆" panose="02010509060101010101" pitchFamily="49" charset="-122"/>
                        </a:rPr>
                        <a:t>8</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玻璃化</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通过对污染土壤进行高强度的加热，例如使土壤温度升到</a:t>
                      </a:r>
                      <a:r>
                        <a:rPr lang="en-US" sz="1000" kern="100" baseline="0">
                          <a:effectLst/>
                          <a:latin typeface="Times New Roman" panose="02020603050405020304" pitchFamily="18" charset="0"/>
                          <a:ea typeface="幼圆" panose="02010509060101010101" pitchFamily="49" charset="-122"/>
                        </a:rPr>
                        <a:t>1400-2000℃</a:t>
                      </a:r>
                      <a:r>
                        <a:rPr lang="zh-CN" sz="1000" kern="100" baseline="0">
                          <a:effectLst/>
                          <a:latin typeface="Times New Roman" panose="02020603050405020304" pitchFamily="18" charset="0"/>
                          <a:ea typeface="幼圆" panose="02010509060101010101" pitchFamily="49" charset="-122"/>
                        </a:rPr>
                        <a:t>，将土壤熔化，一方面将有机物热摧毁，另一方面将曾被污染的土壤转变成稳定的玻璃和固态晶体。加热的方法有电极加热和等离子电弧加热。</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技术较成熟</a:t>
                      </a:r>
                      <a:r>
                        <a:rPr lang="en-US" sz="1000" kern="100" baseline="0">
                          <a:effectLst/>
                          <a:latin typeface="Times New Roman" panose="02020603050405020304" pitchFamily="18" charset="0"/>
                          <a:ea typeface="幼圆" panose="02010509060101010101" pitchFamily="49" charset="-122"/>
                        </a:rPr>
                        <a:t>/</a:t>
                      </a:r>
                      <a:r>
                        <a:rPr lang="zh-CN" sz="1000" kern="100" baseline="0">
                          <a:effectLst/>
                          <a:latin typeface="Times New Roman" panose="02020603050405020304" pitchFamily="18" charset="0"/>
                          <a:ea typeface="幼圆" panose="02010509060101010101" pitchFamily="49" charset="-122"/>
                        </a:rPr>
                        <a:t>国内未见应用报道</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dirty="0">
                          <a:effectLst/>
                          <a:latin typeface="Times New Roman" panose="02020603050405020304" pitchFamily="18" charset="0"/>
                          <a:ea typeface="幼圆" panose="02010509060101010101" pitchFamily="49" charset="-122"/>
                        </a:rPr>
                        <a:t>需要时间较长，如</a:t>
                      </a:r>
                      <a:r>
                        <a:rPr lang="en-US" sz="1000" kern="100" baseline="0" dirty="0">
                          <a:effectLst/>
                          <a:latin typeface="Times New Roman" panose="02020603050405020304" pitchFamily="18" charset="0"/>
                          <a:ea typeface="幼圆" panose="02010509060101010101" pitchFamily="49" charset="-122"/>
                        </a:rPr>
                        <a:t>5</a:t>
                      </a:r>
                      <a:r>
                        <a:rPr lang="zh-CN" sz="1000" kern="100" baseline="0" dirty="0">
                          <a:effectLst/>
                          <a:latin typeface="Times New Roman" panose="02020603050405020304" pitchFamily="18" charset="0"/>
                          <a:ea typeface="幼圆" panose="02010509060101010101" pitchFamily="49" charset="-122"/>
                        </a:rPr>
                        <a:t>年</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ctr">
                        <a:spcAft>
                          <a:spcPts val="0"/>
                        </a:spcAft>
                      </a:pPr>
                      <a:r>
                        <a:rPr lang="zh-CN" sz="1000" kern="100" baseline="0">
                          <a:effectLst/>
                          <a:latin typeface="Times New Roman" panose="02020603050405020304" pitchFamily="18" charset="0"/>
                          <a:ea typeface="幼圆" panose="02010509060101010101" pitchFamily="49" charset="-122"/>
                        </a:rPr>
                        <a:t>高</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a:effectLst/>
                          <a:latin typeface="Times New Roman" panose="02020603050405020304" pitchFamily="18" charset="0"/>
                          <a:ea typeface="幼圆" panose="02010509060101010101" pitchFamily="49" charset="-122"/>
                        </a:rPr>
                        <a:t>可一次性有效摧毁包括二恶英在内的所有挥发性和半挥发性有机化合物，只有极少部分伴随尾气排出。污染物总去除率</a:t>
                      </a:r>
                      <a:r>
                        <a:rPr lang="en-US" sz="1000" kern="100" baseline="0">
                          <a:effectLst/>
                          <a:latin typeface="Times New Roman" panose="02020603050405020304" pitchFamily="18" charset="0"/>
                          <a:ea typeface="幼圆" panose="02010509060101010101" pitchFamily="49" charset="-122"/>
                        </a:rPr>
                        <a:t>99.9999%</a:t>
                      </a:r>
                      <a:r>
                        <a:rPr lang="zh-CN" sz="1000" kern="100" baseline="0">
                          <a:effectLst/>
                          <a:latin typeface="Times New Roman" panose="02020603050405020304" pitchFamily="18" charset="0"/>
                          <a:ea typeface="幼圆" panose="02010509060101010101" pitchFamily="49" charset="-122"/>
                        </a:rPr>
                        <a:t>。</a:t>
                      </a:r>
                      <a:endParaRPr lang="zh-CN" sz="1000" kern="100" baseline="0">
                        <a:effectLst/>
                        <a:latin typeface="Times New Roman" panose="02020603050405020304" pitchFamily="18" charset="0"/>
                        <a:ea typeface="幼圆" panose="02010509060101010101" pitchFamily="49" charset="-122"/>
                        <a:cs typeface="黑体"/>
                      </a:endParaRPr>
                    </a:p>
                  </a:txBody>
                  <a:tcPr marL="24173" marR="24173" marT="0" marB="0" anchor="ctr"/>
                </a:tc>
                <a:tc>
                  <a:txBody>
                    <a:bodyPr/>
                    <a:lstStyle/>
                    <a:p>
                      <a:pPr algn="l">
                        <a:spcAft>
                          <a:spcPts val="0"/>
                        </a:spcAft>
                      </a:pPr>
                      <a:r>
                        <a:rPr lang="zh-CN" sz="1000" kern="100" baseline="0" dirty="0">
                          <a:effectLst/>
                          <a:latin typeface="Times New Roman" panose="02020603050405020304" pitchFamily="18" charset="0"/>
                          <a:ea typeface="幼圆" panose="02010509060101010101" pitchFamily="49" charset="-122"/>
                        </a:rPr>
                        <a:t>技术要求高，费用高，等离子弧加热尚未完全商业化。</a:t>
                      </a:r>
                      <a:endParaRPr lang="zh-CN" sz="1000" kern="100" baseline="0" dirty="0">
                        <a:effectLst/>
                        <a:latin typeface="Times New Roman" panose="02020603050405020304" pitchFamily="18" charset="0"/>
                        <a:ea typeface="幼圆" panose="02010509060101010101" pitchFamily="49" charset="-122"/>
                        <a:cs typeface="黑体"/>
                      </a:endParaRPr>
                    </a:p>
                  </a:txBody>
                  <a:tcPr marL="24173" marR="24173"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540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3" name="矩形 2"/>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技术筛选方法</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0" y="296905"/>
            <a:ext cx="2937022" cy="307777"/>
          </a:xfrm>
          <a:prstGeom prst="rect">
            <a:avLst/>
          </a:prstGeom>
        </p:spPr>
        <p:txBody>
          <a:bodyPr wrap="none">
            <a:spAutoFit/>
          </a:bodyPr>
          <a:lstStyle/>
          <a:p>
            <a:r>
              <a:rPr lang="zh-CN" altLang="en-US" sz="1400" b="1" dirty="0" smtClean="0">
                <a:solidFill>
                  <a:srgbClr val="FF0000"/>
                </a:solidFill>
                <a:latin typeface="Times New Roman" panose="02020603050405020304" pitchFamily="18" charset="0"/>
                <a:ea typeface="幼圆" panose="02010509060101010101" pitchFamily="49" charset="-122"/>
              </a:rPr>
              <a:t>修复技术定性评估</a:t>
            </a:r>
            <a:r>
              <a:rPr lang="en-US" altLang="zh-CN" sz="1400" b="1" dirty="0" smtClean="0">
                <a:solidFill>
                  <a:srgbClr val="FF0000"/>
                </a:solidFill>
                <a:latin typeface="Times New Roman" panose="02020603050405020304" pitchFamily="18" charset="0"/>
                <a:ea typeface="幼圆" panose="02010509060101010101" pitchFamily="49" charset="-122"/>
              </a:rPr>
              <a:t>-</a:t>
            </a:r>
            <a:r>
              <a:rPr lang="zh-CN" altLang="en-US" sz="1400" b="1" dirty="0" smtClean="0">
                <a:solidFill>
                  <a:srgbClr val="FF0000"/>
                </a:solidFill>
                <a:latin typeface="Times New Roman" panose="02020603050405020304" pitchFamily="18" charset="0"/>
                <a:ea typeface="幼圆" panose="02010509060101010101" pitchFamily="49" charset="-122"/>
              </a:rPr>
              <a:t>地下水修复技术</a:t>
            </a:r>
            <a:endParaRPr lang="zh-CN" altLang="en-US" sz="1400" b="1" dirty="0">
              <a:solidFill>
                <a:srgbClr val="FF0000"/>
              </a:solidFill>
              <a:latin typeface="Times New Roman" panose="02020603050405020304" pitchFamily="18" charset="0"/>
              <a:ea typeface="幼圆" panose="020105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4149088684"/>
              </p:ext>
            </p:extLst>
          </p:nvPr>
        </p:nvGraphicFramePr>
        <p:xfrm>
          <a:off x="0" y="699542"/>
          <a:ext cx="9036496" cy="4845183"/>
        </p:xfrm>
        <a:graphic>
          <a:graphicData uri="http://schemas.openxmlformats.org/drawingml/2006/table">
            <a:tbl>
              <a:tblPr>
                <a:tableStyleId>{5C22544A-7EE6-4342-B048-85BDC9FD1C3A}</a:tableStyleId>
              </a:tblPr>
              <a:tblGrid>
                <a:gridCol w="39553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537653">
                  <a:extLst>
                    <a:ext uri="{9D8B030D-6E8A-4147-A177-3AD203B41FA5}">
                      <a16:colId xmlns:a16="http://schemas.microsoft.com/office/drawing/2014/main" val="20003"/>
                    </a:ext>
                  </a:extLst>
                </a:gridCol>
                <a:gridCol w="578569">
                  <a:extLst>
                    <a:ext uri="{9D8B030D-6E8A-4147-A177-3AD203B41FA5}">
                      <a16:colId xmlns:a16="http://schemas.microsoft.com/office/drawing/2014/main" val="20004"/>
                    </a:ext>
                  </a:extLst>
                </a:gridCol>
                <a:gridCol w="578569">
                  <a:extLst>
                    <a:ext uri="{9D8B030D-6E8A-4147-A177-3AD203B41FA5}">
                      <a16:colId xmlns:a16="http://schemas.microsoft.com/office/drawing/2014/main" val="20005"/>
                    </a:ext>
                  </a:extLst>
                </a:gridCol>
                <a:gridCol w="537457">
                  <a:extLst>
                    <a:ext uri="{9D8B030D-6E8A-4147-A177-3AD203B41FA5}">
                      <a16:colId xmlns:a16="http://schemas.microsoft.com/office/drawing/2014/main" val="20006"/>
                    </a:ext>
                  </a:extLst>
                </a:gridCol>
                <a:gridCol w="1570939">
                  <a:extLst>
                    <a:ext uri="{9D8B030D-6E8A-4147-A177-3AD203B41FA5}">
                      <a16:colId xmlns:a16="http://schemas.microsoft.com/office/drawing/2014/main" val="20007"/>
                    </a:ext>
                  </a:extLst>
                </a:gridCol>
                <a:gridCol w="1885445">
                  <a:extLst>
                    <a:ext uri="{9D8B030D-6E8A-4147-A177-3AD203B41FA5}">
                      <a16:colId xmlns:a16="http://schemas.microsoft.com/office/drawing/2014/main" val="20008"/>
                    </a:ext>
                  </a:extLst>
                </a:gridCol>
              </a:tblGrid>
              <a:tr h="70710">
                <a:tc rowSpan="2">
                  <a:txBody>
                    <a:bodyPr/>
                    <a:lstStyle/>
                    <a:p>
                      <a:pPr algn="ctr">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序号</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rowSpan="2">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技术名称</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rowSpan="2">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技术路线简介</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gridSpan="4">
                  <a:txBody>
                    <a:bodyPr/>
                    <a:lstStyle/>
                    <a:p>
                      <a:pPr algn="ctr">
                        <a:lnSpc>
                          <a:spcPct val="150000"/>
                        </a:lnSpc>
                        <a:spcAft>
                          <a:spcPts val="0"/>
                        </a:spcAft>
                      </a:pPr>
                      <a:r>
                        <a:rPr lang="zh-CN" sz="300" kern="100">
                          <a:effectLst/>
                        </a:rPr>
                        <a:t>应用参考因素</a:t>
                      </a:r>
                      <a:endParaRPr lang="zh-CN" sz="300" kern="100">
                        <a:effectLst/>
                        <a:latin typeface="Calibri"/>
                        <a:ea typeface="宋体"/>
                        <a:cs typeface="黑体"/>
                      </a:endParaRPr>
                    </a:p>
                  </a:txBody>
                  <a:tcPr marL="20203" marR="2020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应用的适应性</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rowSpan="2">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应用的不适应性</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0"/>
                  </a:ext>
                </a:extLst>
              </a:tr>
              <a:tr h="1414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修复效率</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环境风险</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时间条件</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资金水平</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1"/>
                  </a:ext>
                </a:extLst>
              </a:tr>
              <a:tr h="494969">
                <a:tc>
                  <a:txBody>
                    <a:bodyPr/>
                    <a:lstStyle/>
                    <a:p>
                      <a:pPr algn="ctr">
                        <a:lnSpc>
                          <a:spcPct val="100000"/>
                        </a:lnSpc>
                        <a:spcAft>
                          <a:spcPts val="0"/>
                        </a:spcAft>
                      </a:pPr>
                      <a:r>
                        <a:rPr lang="en-US" sz="900" kern="100" baseline="0">
                          <a:effectLst/>
                          <a:latin typeface="Times New Roman" panose="02020603050405020304" pitchFamily="18" charset="0"/>
                          <a:ea typeface="幼圆" panose="02010509060101010101" pitchFamily="49" charset="-122"/>
                        </a:rPr>
                        <a:t>1</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监测自然衰减技术</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某些含水层具有一定的天然容量，在没有人为干预的情况下，地下水中的污染物发生生物降解、吸附、挥发、扩散等作用，污染物的总量、毒性、迁移性、浓度得以减少或降低，污染场地的地下水环境功能得以恢复。</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低</a:t>
                      </a:r>
                      <a:r>
                        <a:rPr lang="en-US" sz="900" kern="100" baseline="0" dirty="0">
                          <a:effectLst/>
                          <a:latin typeface="Times New Roman" panose="02020603050405020304" pitchFamily="18" charset="0"/>
                          <a:ea typeface="幼圆" panose="02010509060101010101" pitchFamily="49" charset="-122"/>
                        </a:rPr>
                        <a:t>-</a:t>
                      </a:r>
                      <a:r>
                        <a:rPr lang="zh-CN" sz="900" kern="100" baseline="0" dirty="0">
                          <a:effectLst/>
                          <a:latin typeface="Times New Roman" panose="02020603050405020304" pitchFamily="18" charset="0"/>
                          <a:ea typeface="幼圆" panose="02010509060101010101" pitchFamily="49" charset="-122"/>
                        </a:rPr>
                        <a:t>中</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0" baseline="0" dirty="0">
                          <a:effectLst/>
                          <a:latin typeface="Times New Roman" panose="02020603050405020304" pitchFamily="18" charset="0"/>
                          <a:ea typeface="幼圆" panose="02010509060101010101" pitchFamily="49" charset="-122"/>
                        </a:rPr>
                        <a:t>低</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长</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低</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修复费用低于其他修复技术；不产生二次污染，对生态环境干扰小。</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适用于污染程度较低、自然衰减能力较强的区域，受限于地下微生物的活性和污染物的可降解程度，修复期长，过程难以控制。</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2"/>
                  </a:ext>
                </a:extLst>
              </a:tr>
              <a:tr h="565679">
                <a:tc>
                  <a:txBody>
                    <a:bodyPr/>
                    <a:lstStyle/>
                    <a:p>
                      <a:pPr algn="ctr">
                        <a:lnSpc>
                          <a:spcPct val="100000"/>
                        </a:lnSpc>
                        <a:spcAft>
                          <a:spcPts val="600"/>
                        </a:spcAft>
                      </a:pPr>
                      <a:r>
                        <a:rPr lang="en-US" sz="900" kern="100" baseline="0">
                          <a:effectLst/>
                          <a:latin typeface="Times New Roman" panose="02020603050405020304" pitchFamily="18" charset="0"/>
                          <a:ea typeface="幼圆" panose="02010509060101010101" pitchFamily="49" charset="-122"/>
                        </a:rPr>
                        <a:t>2</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强化生物降解技术</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人为加入某些代谢基质，刺激微生物的活性和数量，提高有机污染物的共代谢降解效率，从而达到对污染物的有效去除，使地下水环境得以恢复。</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中</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低</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长</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中</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依靠微生物完成降解，能耗低，降解运营成本小；没有次生和遗留残留物，不需要残留废物处理和污水处理。</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技术难度高，控制要求严；关键技术如营养质传输到位、井管和饱和层土壤孔隙堵塞等尚未突破；相对于物理化学方法，速度较慢，不适合城市用地开发要求。</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3"/>
                  </a:ext>
                </a:extLst>
              </a:tr>
              <a:tr h="494969">
                <a:tc>
                  <a:txBody>
                    <a:bodyPr/>
                    <a:lstStyle/>
                    <a:p>
                      <a:pPr algn="ctr">
                        <a:lnSpc>
                          <a:spcPct val="100000"/>
                        </a:lnSpc>
                        <a:spcAft>
                          <a:spcPts val="600"/>
                        </a:spcAft>
                      </a:pPr>
                      <a:r>
                        <a:rPr lang="en-US" sz="900" kern="100" baseline="0">
                          <a:effectLst/>
                          <a:latin typeface="Times New Roman" panose="02020603050405020304" pitchFamily="18" charset="0"/>
                          <a:ea typeface="幼圆" panose="02010509060101010101" pitchFamily="49" charset="-122"/>
                        </a:rPr>
                        <a:t>3</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可渗透反应墙技术（</a:t>
                      </a:r>
                      <a:r>
                        <a:rPr lang="en-US" sz="900" kern="100" baseline="0">
                          <a:effectLst/>
                          <a:latin typeface="Times New Roman" panose="02020603050405020304" pitchFamily="18" charset="0"/>
                          <a:ea typeface="幼圆" panose="02010509060101010101" pitchFamily="49" charset="-122"/>
                        </a:rPr>
                        <a:t>PRB</a:t>
                      </a:r>
                      <a:r>
                        <a:rPr lang="zh-CN" sz="900" kern="100" baseline="0">
                          <a:effectLst/>
                          <a:latin typeface="Times New Roman" panose="02020603050405020304" pitchFamily="18" charset="0"/>
                          <a:ea typeface="幼圆" panose="02010509060101010101" pitchFamily="49" charset="-122"/>
                        </a:rPr>
                        <a:t>）</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可渗透反应墙由透水的反应介质组成，它置于污染羽状体的下游，通常与地下水流相垂直。污染地下水通过反映墙时，产生沉淀、吸附、氧化－还原和生物降解等反应，使水中污染物得以去除，在</a:t>
                      </a:r>
                      <a:r>
                        <a:rPr lang="en-US" sz="900" kern="100" baseline="0">
                          <a:effectLst/>
                          <a:latin typeface="Times New Roman" panose="02020603050405020304" pitchFamily="18" charset="0"/>
                          <a:ea typeface="幼圆" panose="02010509060101010101" pitchFamily="49" charset="-122"/>
                        </a:rPr>
                        <a:t>PRB</a:t>
                      </a:r>
                      <a:r>
                        <a:rPr lang="zh-CN" sz="900" kern="100" baseline="0">
                          <a:effectLst/>
                          <a:latin typeface="Times New Roman" panose="02020603050405020304" pitchFamily="18" charset="0"/>
                          <a:ea typeface="幼圆" panose="02010509060101010101" pitchFamily="49" charset="-122"/>
                        </a:rPr>
                        <a:t>下游流出达到处理标准的净化水。</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较高，可以有效阻隔地下水污染</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低</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较长</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中</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能持续原位处理污染物（</a:t>
                      </a:r>
                      <a:r>
                        <a:rPr lang="en-US" sz="900" kern="100" baseline="0" dirty="0">
                          <a:effectLst/>
                          <a:latin typeface="Times New Roman" panose="02020603050405020304" pitchFamily="18" charset="0"/>
                          <a:ea typeface="幼圆" panose="02010509060101010101" pitchFamily="49" charset="-122"/>
                        </a:rPr>
                        <a:t>5</a:t>
                      </a:r>
                      <a:r>
                        <a:rPr lang="zh-CN" sz="900" kern="100" baseline="0" dirty="0">
                          <a:effectLst/>
                          <a:latin typeface="Times New Roman" panose="02020603050405020304" pitchFamily="18" charset="0"/>
                          <a:ea typeface="幼圆" panose="02010509060101010101" pitchFamily="49" charset="-122"/>
                        </a:rPr>
                        <a:t>～</a:t>
                      </a:r>
                      <a:r>
                        <a:rPr lang="en-US" sz="900" kern="100" baseline="0" dirty="0">
                          <a:effectLst/>
                          <a:latin typeface="Times New Roman" panose="02020603050405020304" pitchFamily="18" charset="0"/>
                          <a:ea typeface="幼圆" panose="02010509060101010101" pitchFamily="49" charset="-122"/>
                        </a:rPr>
                        <a:t>10</a:t>
                      </a:r>
                      <a:r>
                        <a:rPr lang="zh-CN" sz="900" kern="100" baseline="0" dirty="0">
                          <a:effectLst/>
                          <a:latin typeface="Times New Roman" panose="02020603050405020304" pitchFamily="18" charset="0"/>
                          <a:ea typeface="幼圆" panose="02010509060101010101" pitchFamily="49" charset="-122"/>
                        </a:rPr>
                        <a:t>年），处理多种污染物（如重金属、有机物等），处理效果好，安装施工方便，性价比相对较高。</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l">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反映墙要足够深度，一般需要与地下水抽出处理系统联用，效果受地下水中酸碱组分、墙体深度、场地水文地质条件等影响</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4"/>
                  </a:ext>
                </a:extLst>
              </a:tr>
              <a:tr h="494969">
                <a:tc>
                  <a:txBody>
                    <a:bodyPr/>
                    <a:lstStyle/>
                    <a:p>
                      <a:pPr algn="ctr">
                        <a:lnSpc>
                          <a:spcPct val="100000"/>
                        </a:lnSpc>
                        <a:spcAft>
                          <a:spcPts val="600"/>
                        </a:spcAft>
                      </a:pPr>
                      <a:r>
                        <a:rPr lang="en-US" sz="900" kern="100" baseline="0">
                          <a:effectLst/>
                          <a:latin typeface="Times New Roman" panose="02020603050405020304" pitchFamily="18" charset="0"/>
                          <a:ea typeface="幼圆" panose="02010509060101010101" pitchFamily="49" charset="-122"/>
                        </a:rPr>
                        <a:t>4</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原位化学氧化</a:t>
                      </a:r>
                      <a:r>
                        <a:rPr lang="en-US" sz="900" kern="100" baseline="0">
                          <a:effectLst/>
                          <a:latin typeface="Times New Roman" panose="02020603050405020304" pitchFamily="18" charset="0"/>
                          <a:ea typeface="幼圆" panose="02010509060101010101" pitchFamily="49" charset="-122"/>
                        </a:rPr>
                        <a:t>/</a:t>
                      </a:r>
                      <a:r>
                        <a:rPr lang="zh-CN" sz="900" kern="100" baseline="0">
                          <a:effectLst/>
                          <a:latin typeface="Times New Roman" panose="02020603050405020304" pitchFamily="18" charset="0"/>
                          <a:ea typeface="幼圆" panose="02010509060101010101" pitchFamily="49" charset="-122"/>
                        </a:rPr>
                        <a:t>还原技术</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将化学氧化剂溶液注射向地下水污染区域，氧化剂与目标污染物发生氧化还原反应，污染物被破坏，达到修复的目的。</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较高</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较高</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数月到数年</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dirty="0">
                          <a:effectLst/>
                          <a:latin typeface="Times New Roman" panose="02020603050405020304" pitchFamily="18" charset="0"/>
                          <a:ea typeface="幼圆" panose="02010509060101010101" pitchFamily="49" charset="-122"/>
                        </a:rPr>
                        <a:t>中到高</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反应速度快，清除时间短；反应强度大，对污染物性质和浓度不敏感；二次污染风险较小。</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在渗透性较差区域氧化剂传输速率较慢；土壤中存在的一些腐殖酸、还原性金属等，会消耗大量氧化剂，从而增加氧化剂需要量。</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5"/>
                  </a:ext>
                </a:extLst>
              </a:tr>
              <a:tr h="565679">
                <a:tc>
                  <a:txBody>
                    <a:bodyPr/>
                    <a:lstStyle/>
                    <a:p>
                      <a:pPr algn="ctr">
                        <a:lnSpc>
                          <a:spcPct val="100000"/>
                        </a:lnSpc>
                        <a:spcAft>
                          <a:spcPts val="600"/>
                        </a:spcAft>
                      </a:pPr>
                      <a:r>
                        <a:rPr lang="en-US" sz="900" kern="100" baseline="0">
                          <a:effectLst/>
                          <a:latin typeface="Times New Roman" panose="02020603050405020304" pitchFamily="18" charset="0"/>
                          <a:ea typeface="幼圆" panose="02010509060101010101" pitchFamily="49" charset="-122"/>
                        </a:rPr>
                        <a:t>5</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空气喷射技术</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通过将新鲜空气喷射进地下水中，由于弗里德作用，空气逐步向原始水位上升，从而去除地下水中溶解的有机化学物质。空气喷射技术主要修复非水相液体（</a:t>
                      </a:r>
                      <a:r>
                        <a:rPr lang="en-US" sz="900" kern="100" baseline="0">
                          <a:effectLst/>
                          <a:latin typeface="Times New Roman" panose="02020603050405020304" pitchFamily="18" charset="0"/>
                          <a:ea typeface="幼圆" panose="02010509060101010101" pitchFamily="49" charset="-122"/>
                        </a:rPr>
                        <a:t>NAPLs</a:t>
                      </a:r>
                      <a:r>
                        <a:rPr lang="zh-CN" sz="900" kern="100" baseline="0">
                          <a:effectLst/>
                          <a:latin typeface="Times New Roman" panose="02020603050405020304" pitchFamily="18" charset="0"/>
                          <a:ea typeface="幼圆" panose="02010509060101010101" pitchFamily="49" charset="-122"/>
                        </a:rPr>
                        <a:t>）特别是挥发性有机物（</a:t>
                      </a:r>
                      <a:r>
                        <a:rPr lang="en-US" sz="900" kern="100" baseline="0">
                          <a:effectLst/>
                          <a:latin typeface="Times New Roman" panose="02020603050405020304" pitchFamily="18" charset="0"/>
                          <a:ea typeface="幼圆" panose="02010509060101010101" pitchFamily="49" charset="-122"/>
                        </a:rPr>
                        <a:t>COVs</a:t>
                      </a:r>
                      <a:r>
                        <a:rPr lang="zh-CN" sz="900" kern="100" baseline="0">
                          <a:effectLst/>
                          <a:latin typeface="Times New Roman" panose="02020603050405020304" pitchFamily="18" charset="0"/>
                          <a:ea typeface="幼圆" panose="02010509060101010101" pitchFamily="49" charset="-122"/>
                        </a:rPr>
                        <a:t>）的地下水污染。</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较高</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较高</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数月到数年</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中</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对修复场地干扰小；设备简单，安装方便；修复效率高，治理时间短；运行和维护费用较低。</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不适合用于低渗透率或高粘土含量场地，及承压含水层的污染物治理；控制不当可能导致地下水中污染羽扩散；蒸气可能迁移和释放到地表，造成二次污染。</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6"/>
                  </a:ext>
                </a:extLst>
              </a:tr>
              <a:tr h="1204053">
                <a:tc>
                  <a:txBody>
                    <a:bodyPr/>
                    <a:lstStyle/>
                    <a:p>
                      <a:pPr algn="ctr">
                        <a:lnSpc>
                          <a:spcPct val="100000"/>
                        </a:lnSpc>
                        <a:spcAft>
                          <a:spcPts val="600"/>
                        </a:spcAft>
                      </a:pPr>
                      <a:r>
                        <a:rPr lang="en-US" sz="900" kern="100" baseline="0">
                          <a:effectLst/>
                          <a:latin typeface="Times New Roman" panose="02020603050405020304" pitchFamily="18" charset="0"/>
                          <a:ea typeface="幼圆" panose="02010509060101010101" pitchFamily="49" charset="-122"/>
                        </a:rPr>
                        <a:t>6</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ctr">
                        <a:lnSpc>
                          <a:spcPct val="100000"/>
                        </a:lnSpc>
                        <a:spcAft>
                          <a:spcPts val="0"/>
                        </a:spcAft>
                      </a:pPr>
                      <a:r>
                        <a:rPr lang="zh-CN" sz="900" kern="100" baseline="0">
                          <a:effectLst/>
                          <a:latin typeface="Times New Roman" panose="02020603050405020304" pitchFamily="18" charset="0"/>
                          <a:ea typeface="幼圆" panose="02010509060101010101" pitchFamily="49" charset="-122"/>
                        </a:rPr>
                        <a:t>抽出处理技术</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在污染场地地下水污染区域布设一个或多个抽水井，通过泵抽取地下水，并对抽出的地下水其进行处理，使受污染地下水在地面得到合适的处理净化，最后将处理后的地下水回灌。抽出水的净化方法主要采用一些常规的物理、化学和生物处理技术。</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0" baseline="0">
                          <a:effectLst/>
                          <a:latin typeface="Times New Roman" panose="02020603050405020304" pitchFamily="18" charset="0"/>
                          <a:ea typeface="幼圆" panose="02010509060101010101" pitchFamily="49" charset="-122"/>
                        </a:rPr>
                        <a:t>初期效果较好，后期较差</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0" baseline="0">
                          <a:effectLst/>
                          <a:latin typeface="Times New Roman" panose="02020603050405020304" pitchFamily="18" charset="0"/>
                          <a:ea typeface="幼圆" panose="02010509060101010101" pitchFamily="49" charset="-122"/>
                        </a:rPr>
                        <a:t>低</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数年到数十年</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600"/>
                        </a:spcAft>
                      </a:pPr>
                      <a:r>
                        <a:rPr lang="zh-CN" sz="900" kern="100" baseline="0">
                          <a:effectLst/>
                          <a:latin typeface="Times New Roman" panose="02020603050405020304" pitchFamily="18" charset="0"/>
                          <a:ea typeface="幼圆" panose="02010509060101010101" pitchFamily="49" charset="-122"/>
                        </a:rPr>
                        <a:t>初期投资中等，但运行周期长且总运行成本较高</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a:effectLst/>
                          <a:latin typeface="Times New Roman" panose="02020603050405020304" pitchFamily="18" charset="0"/>
                          <a:ea typeface="幼圆" panose="02010509060101010101" pitchFamily="49" charset="-122"/>
                        </a:rPr>
                        <a:t>对于污染范围大、污染羽埋藏深的污染场地治理具有优势；系统运行初期污染物去除率较高；设备简单，易于安装。</a:t>
                      </a:r>
                      <a:endParaRPr lang="zh-CN" sz="900" kern="100" baseline="0">
                        <a:effectLst/>
                        <a:latin typeface="Times New Roman" panose="02020603050405020304" pitchFamily="18" charset="0"/>
                        <a:ea typeface="幼圆" panose="02010509060101010101" pitchFamily="49" charset="-122"/>
                        <a:cs typeface="黑体"/>
                      </a:endParaRPr>
                    </a:p>
                  </a:txBody>
                  <a:tcPr marL="20203" marR="20203" marT="0" marB="0" anchor="ctr"/>
                </a:tc>
                <a:tc>
                  <a:txBody>
                    <a:bodyPr/>
                    <a:lstStyle/>
                    <a:p>
                      <a:pPr algn="just">
                        <a:lnSpc>
                          <a:spcPct val="100000"/>
                        </a:lnSpc>
                        <a:spcAft>
                          <a:spcPts val="0"/>
                        </a:spcAft>
                      </a:pPr>
                      <a:r>
                        <a:rPr lang="zh-CN" sz="900" kern="100" baseline="0" dirty="0">
                          <a:effectLst/>
                          <a:latin typeface="Times New Roman" panose="02020603050405020304" pitchFamily="18" charset="0"/>
                          <a:ea typeface="幼圆" panose="02010509060101010101" pitchFamily="49" charset="-122"/>
                        </a:rPr>
                        <a:t>适用于渗透性较好的含水层；修复周期较长；对修复区干扰大；可能导致</a:t>
                      </a:r>
                      <a:r>
                        <a:rPr lang="zh-CN" sz="900" kern="0" baseline="0" dirty="0">
                          <a:effectLst/>
                          <a:latin typeface="Times New Roman" panose="02020603050405020304" pitchFamily="18" charset="0"/>
                          <a:ea typeface="幼圆" panose="02010509060101010101" pitchFamily="49" charset="-122"/>
                        </a:rPr>
                        <a:t>地下水资源浪费</a:t>
                      </a:r>
                      <a:r>
                        <a:rPr lang="zh-CN" sz="900" kern="100" baseline="0" dirty="0">
                          <a:effectLst/>
                          <a:latin typeface="Times New Roman" panose="02020603050405020304" pitchFamily="18" charset="0"/>
                          <a:ea typeface="幼圆" panose="02010509060101010101" pitchFamily="49" charset="-122"/>
                        </a:rPr>
                        <a:t>；非水相液体难以清除干净；拖尾和反弹现象严重。</a:t>
                      </a:r>
                      <a:endParaRPr lang="zh-CN" sz="900" kern="100" baseline="0" dirty="0">
                        <a:effectLst/>
                        <a:latin typeface="Times New Roman" panose="02020603050405020304" pitchFamily="18" charset="0"/>
                        <a:ea typeface="幼圆" panose="02010509060101010101" pitchFamily="49" charset="-122"/>
                        <a:cs typeface="黑体"/>
                      </a:endParaRPr>
                    </a:p>
                  </a:txBody>
                  <a:tcPr marL="20203" marR="20203"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019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4"/>
          <p:cNvSpPr>
            <a:spLocks noChangeArrowheads="1"/>
          </p:cNvSpPr>
          <p:nvPr/>
        </p:nvSpPr>
        <p:spPr bwMode="gray">
          <a:xfrm>
            <a:off x="731702" y="318657"/>
            <a:ext cx="2088232" cy="341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CN" altLang="en-US" sz="1400" b="1" dirty="0" smtClean="0">
                <a:latin typeface="幼圆" panose="02010509060101010101" pitchFamily="49" charset="-122"/>
                <a:ea typeface="幼圆" panose="02010509060101010101" pitchFamily="49" charset="-122"/>
              </a:rPr>
              <a:t>技术筛选矩阵</a:t>
            </a:r>
            <a:r>
              <a:rPr lang="en-US" altLang="zh-CN" sz="1400" b="1" dirty="0" smtClean="0">
                <a:latin typeface="幼圆" panose="02010509060101010101" pitchFamily="49" charset="-122"/>
                <a:ea typeface="幼圆" panose="02010509060101010101" pitchFamily="49" charset="-122"/>
              </a:rPr>
              <a:t>-</a:t>
            </a:r>
            <a:r>
              <a:rPr lang="zh-CN" altLang="en-US" sz="1400" b="1" dirty="0" smtClean="0">
                <a:latin typeface="幼圆" panose="02010509060101010101" pitchFamily="49" charset="-122"/>
                <a:ea typeface="幼圆" panose="02010509060101010101" pitchFamily="49" charset="-122"/>
              </a:rPr>
              <a:t>表</a:t>
            </a:r>
          </a:p>
        </p:txBody>
      </p:sp>
      <p:sp>
        <p:nvSpPr>
          <p:cNvPr id="27" name="矩形 26"/>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8" name="矩形 27"/>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技术筛选方法</a:t>
            </a:r>
          </a:p>
        </p:txBody>
      </p:sp>
      <p:grpSp>
        <p:nvGrpSpPr>
          <p:cNvPr id="2" name="组合 1"/>
          <p:cNvGrpSpPr/>
          <p:nvPr/>
        </p:nvGrpSpPr>
        <p:grpSpPr>
          <a:xfrm>
            <a:off x="503548" y="659857"/>
            <a:ext cx="7416824" cy="4483643"/>
            <a:chOff x="503548" y="659857"/>
            <a:chExt cx="7416824" cy="4483643"/>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2286000"/>
              <a:ext cx="741682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59857"/>
              <a:ext cx="7344816" cy="176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6977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4"/>
          <p:cNvSpPr>
            <a:spLocks noChangeArrowheads="1"/>
          </p:cNvSpPr>
          <p:nvPr/>
        </p:nvSpPr>
        <p:spPr bwMode="gray">
          <a:xfrm>
            <a:off x="615887" y="212771"/>
            <a:ext cx="2088232" cy="341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CN" altLang="en-US" sz="1400" b="1" dirty="0" smtClean="0">
                <a:latin typeface="幼圆" panose="02010509060101010101" pitchFamily="49" charset="-122"/>
                <a:ea typeface="幼圆" panose="02010509060101010101" pitchFamily="49" charset="-122"/>
              </a:rPr>
              <a:t>技术筛选矩阵</a:t>
            </a:r>
            <a:r>
              <a:rPr lang="en-US" altLang="zh-CN" sz="1400" b="1" dirty="0" smtClean="0">
                <a:latin typeface="幼圆" panose="02010509060101010101" pitchFamily="49" charset="-122"/>
                <a:ea typeface="幼圆" panose="02010509060101010101" pitchFamily="49" charset="-122"/>
              </a:rPr>
              <a:t>-</a:t>
            </a:r>
            <a:r>
              <a:rPr lang="zh-CN" altLang="en-US" sz="1400" b="1" dirty="0" smtClean="0">
                <a:latin typeface="幼圆" panose="02010509060101010101" pitchFamily="49" charset="-122"/>
                <a:ea typeface="幼圆" panose="02010509060101010101" pitchFamily="49" charset="-122"/>
              </a:rPr>
              <a:t>续表</a:t>
            </a:r>
          </a:p>
        </p:txBody>
      </p:sp>
      <p:sp>
        <p:nvSpPr>
          <p:cNvPr id="27" name="矩形 26"/>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8" name="矩形 27"/>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技术筛选方法</a:t>
            </a:r>
          </a:p>
        </p:txBody>
      </p:sp>
      <p:grpSp>
        <p:nvGrpSpPr>
          <p:cNvPr id="3" name="组合 2"/>
          <p:cNvGrpSpPr/>
          <p:nvPr/>
        </p:nvGrpSpPr>
        <p:grpSpPr>
          <a:xfrm>
            <a:off x="562202" y="624039"/>
            <a:ext cx="7344816" cy="4486385"/>
            <a:chOff x="562202" y="624039"/>
            <a:chExt cx="7344816" cy="4486385"/>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29" y="2266292"/>
              <a:ext cx="7295458" cy="284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02" y="624039"/>
              <a:ext cx="7344816" cy="165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1622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4"/>
          <p:cNvSpPr>
            <a:spLocks noChangeArrowheads="1"/>
          </p:cNvSpPr>
          <p:nvPr/>
        </p:nvSpPr>
        <p:spPr bwMode="gray">
          <a:xfrm>
            <a:off x="615887" y="212771"/>
            <a:ext cx="2088232" cy="341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CN" altLang="en-US" sz="1400" b="1" dirty="0" smtClean="0">
                <a:latin typeface="幼圆" panose="02010509060101010101" pitchFamily="49" charset="-122"/>
                <a:ea typeface="幼圆" panose="02010509060101010101" pitchFamily="49" charset="-122"/>
              </a:rPr>
              <a:t>技术筛选矩阵</a:t>
            </a:r>
            <a:r>
              <a:rPr lang="en-US" altLang="zh-CN" sz="1400" b="1" dirty="0" smtClean="0">
                <a:latin typeface="幼圆" panose="02010509060101010101" pitchFamily="49" charset="-122"/>
                <a:ea typeface="幼圆" panose="02010509060101010101" pitchFamily="49" charset="-122"/>
              </a:rPr>
              <a:t>-</a:t>
            </a:r>
            <a:r>
              <a:rPr lang="zh-CN" altLang="en-US" sz="1400" b="1" dirty="0" smtClean="0">
                <a:latin typeface="幼圆" panose="02010509060101010101" pitchFamily="49" charset="-122"/>
                <a:ea typeface="幼圆" panose="02010509060101010101" pitchFamily="49" charset="-122"/>
              </a:rPr>
              <a:t>续表</a:t>
            </a:r>
          </a:p>
        </p:txBody>
      </p:sp>
      <p:sp>
        <p:nvSpPr>
          <p:cNvPr id="27" name="矩形 26"/>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8" name="矩形 27"/>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技术筛选方法</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02" y="624039"/>
            <a:ext cx="7344816" cy="165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55" y="2250623"/>
            <a:ext cx="7321963"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19" y="2993085"/>
            <a:ext cx="72960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975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Rectangle 24"/>
          <p:cNvSpPr>
            <a:spLocks noChangeArrowheads="1"/>
          </p:cNvSpPr>
          <p:nvPr/>
        </p:nvSpPr>
        <p:spPr bwMode="gray">
          <a:xfrm>
            <a:off x="615887" y="212771"/>
            <a:ext cx="2088232" cy="341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zh-CN" altLang="en-US" sz="1400" b="1" dirty="0" smtClean="0">
                <a:latin typeface="幼圆" panose="02010509060101010101" pitchFamily="49" charset="-122"/>
                <a:ea typeface="幼圆" panose="02010509060101010101" pitchFamily="49" charset="-122"/>
              </a:rPr>
              <a:t>技术筛选矩阵</a:t>
            </a:r>
            <a:r>
              <a:rPr lang="en-US" altLang="zh-CN" sz="1400" b="1" dirty="0" smtClean="0">
                <a:latin typeface="幼圆" panose="02010509060101010101" pitchFamily="49" charset="-122"/>
                <a:ea typeface="幼圆" panose="02010509060101010101" pitchFamily="49" charset="-122"/>
              </a:rPr>
              <a:t>-</a:t>
            </a:r>
            <a:r>
              <a:rPr lang="zh-CN" altLang="en-US" sz="1400" b="1" dirty="0" smtClean="0">
                <a:latin typeface="幼圆" panose="02010509060101010101" pitchFamily="49" charset="-122"/>
                <a:ea typeface="幼圆" panose="02010509060101010101" pitchFamily="49" charset="-122"/>
              </a:rPr>
              <a:t>续表</a:t>
            </a:r>
          </a:p>
        </p:txBody>
      </p:sp>
      <p:sp>
        <p:nvSpPr>
          <p:cNvPr id="27" name="矩形 26"/>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8" name="矩形 27"/>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技术筛选方法</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02" y="624039"/>
            <a:ext cx="7344816" cy="165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21" y="2227009"/>
            <a:ext cx="7294377"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80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sz="1600" dirty="0" smtClean="0">
              <a:solidFill>
                <a:schemeClr val="accent6">
                  <a:lumMod val="75000"/>
                </a:schemeClr>
              </a:solidFill>
            </a:endParaRPr>
          </a:p>
          <a:p>
            <a:endParaRPr lang="en-US" altLang="zh-CN" sz="1600" dirty="0">
              <a:solidFill>
                <a:schemeClr val="accent6">
                  <a:lumMod val="75000"/>
                </a:schemeClr>
              </a:solidFill>
            </a:endParaRPr>
          </a:p>
          <a:p>
            <a:endParaRPr lang="en-US" altLang="zh-CN" sz="1600" dirty="0" smtClean="0">
              <a:solidFill>
                <a:schemeClr val="accent6">
                  <a:lumMod val="75000"/>
                </a:schemeClr>
              </a:solidFill>
            </a:endParaRPr>
          </a:p>
          <a:p>
            <a:r>
              <a:rPr lang="zh-CN" altLang="en-US" sz="1600" dirty="0" smtClean="0">
                <a:solidFill>
                  <a:schemeClr val="accent6">
                    <a:lumMod val="75000"/>
                  </a:schemeClr>
                </a:solidFill>
              </a:rPr>
              <a:t>确定适用于特定场地的备选修复技术（</a:t>
            </a:r>
            <a:r>
              <a:rPr lang="en-US" altLang="zh-CN" sz="1600" dirty="0" smtClean="0">
                <a:solidFill>
                  <a:schemeClr val="accent6">
                    <a:lumMod val="75000"/>
                  </a:schemeClr>
                </a:solidFill>
              </a:rPr>
              <a:t>1</a:t>
            </a:r>
            <a:r>
              <a:rPr lang="zh-CN" altLang="en-US" sz="1600" dirty="0" smtClean="0">
                <a:solidFill>
                  <a:schemeClr val="accent6">
                    <a:lumMod val="75000"/>
                  </a:schemeClr>
                </a:solidFill>
              </a:rPr>
              <a:t>种或多种）</a:t>
            </a:r>
            <a:endParaRPr lang="en-US" altLang="zh-CN" sz="1600" dirty="0" smtClean="0">
              <a:solidFill>
                <a:schemeClr val="accent6">
                  <a:lumMod val="75000"/>
                </a:schemeClr>
              </a:solidFill>
            </a:endParaRPr>
          </a:p>
          <a:p>
            <a:endParaRPr lang="zh-CN" altLang="en-US" dirty="0"/>
          </a:p>
        </p:txBody>
      </p:sp>
      <p:sp>
        <p:nvSpPr>
          <p:cNvPr id="4" name="矩形 3"/>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5" name="矩形 4"/>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筛选</a:t>
            </a:r>
            <a:r>
              <a:rPr lang="zh-CN" altLang="en-US" sz="1400" dirty="0" smtClean="0">
                <a:solidFill>
                  <a:schemeClr val="tx1"/>
                </a:solidFill>
                <a:latin typeface="黑体" panose="02010609060101010101" pitchFamily="49" charset="-122"/>
                <a:ea typeface="黑体" panose="02010609060101010101" pitchFamily="49" charset="-122"/>
              </a:rPr>
              <a:t>结论</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3791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1232645"/>
          </a:xfrm>
          <a:prstGeom prst="rect">
            <a:avLst/>
          </a:prstGeom>
        </p:spPr>
        <p:txBody>
          <a:bodyPr wrap="square" lIns="68580" tIns="34290" rIns="68580" bIns="34290">
            <a:spAutoFit/>
          </a:bodyPr>
          <a:lstStyle/>
          <a:p>
            <a:pPr marL="214313" indent="-214313">
              <a:lnSpc>
                <a:spcPct val="12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常见修复技术简介</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lnSpc>
                <a:spcPct val="12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修复技术筛选</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lnSpc>
                <a:spcPct val="120000"/>
              </a:lnSpc>
              <a:buFont typeface="Arial" panose="020B0604020202020204" pitchFamily="34" charset="0"/>
              <a:buChar char="•"/>
              <a:defRPr/>
            </a:pPr>
            <a:r>
              <a:rPr lang="zh-CN" altLang="en-US" sz="1600" kern="0" dirty="0" smtClean="0">
                <a:solidFill>
                  <a:schemeClr val="tx1">
                    <a:lumMod val="65000"/>
                    <a:lumOff val="35000"/>
                  </a:schemeClr>
                </a:solidFill>
                <a:latin typeface="微软雅黑" pitchFamily="34" charset="-122"/>
                <a:ea typeface="微软雅黑" pitchFamily="34" charset="-122"/>
              </a:rPr>
              <a:t>修复技术可行性评估</a:t>
            </a:r>
            <a:r>
              <a:rPr lang="zh-CN" altLang="en-US" sz="1600" kern="0" dirty="0" smtClean="0">
                <a:solidFill>
                  <a:schemeClr val="accent3">
                    <a:lumMod val="40000"/>
                    <a:lumOff val="60000"/>
                  </a:schemeClr>
                </a:solidFill>
                <a:latin typeface="微软雅黑" pitchFamily="34" charset="-122"/>
                <a:ea typeface="微软雅黑" pitchFamily="34" charset="-122"/>
              </a:rPr>
              <a:t>修复技术可行性评估</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修复技术筛选</a:t>
            </a:r>
            <a:endParaRPr lang="zh-CN" altLang="en-US" sz="2100" b="1" dirty="0">
              <a:solidFill>
                <a:srgbClr val="FF6600"/>
              </a:solidFill>
              <a:latin typeface="微软雅黑" pitchFamily="34" charset="-122"/>
              <a:ea typeface="微软雅黑" pitchFamily="34" charset="-122"/>
            </a:endParaRPr>
          </a:p>
        </p:txBody>
      </p:sp>
    </p:spTree>
    <p:extLst>
      <p:ext uri="{BB962C8B-B14F-4D97-AF65-F5344CB8AC3E}">
        <p14:creationId xmlns:p14="http://schemas.microsoft.com/office/powerpoint/2010/main" val="2294972233"/>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900246"/>
          </a:xfrm>
          <a:prstGeom prst="rect">
            <a:avLst/>
          </a:prstGeom>
        </p:spPr>
        <p:txBody>
          <a:bodyPr wrap="square" lIns="68580" tIns="34290" rIns="68580" bIns="34290">
            <a:spAutoFit/>
          </a:bodyPr>
          <a:lstStyle/>
          <a:p>
            <a:pPr marL="214313" indent="-214313">
              <a:buFont typeface="Arial" panose="020B0604020202020204" pitchFamily="34" charset="0"/>
              <a:buChar char="•"/>
              <a:defRPr/>
            </a:pPr>
            <a:endParaRPr lang="en-US" altLang="zh-CN" kern="0" dirty="0" smtClean="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en-US" altLang="zh-CN" kern="0" dirty="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修复策略选择</a:t>
            </a:r>
            <a:endParaRPr lang="zh-CN" altLang="en-US" sz="2100" b="1" dirty="0">
              <a:solidFill>
                <a:srgbClr val="FF6600"/>
              </a:solidFill>
              <a:latin typeface="微软雅黑" pitchFamily="34" charset="-122"/>
              <a:ea typeface="微软雅黑" pitchFamily="34" charset="-122"/>
            </a:endParaRPr>
          </a:p>
        </p:txBody>
      </p:sp>
      <p:sp>
        <p:nvSpPr>
          <p:cNvPr id="2" name="矩形 1"/>
          <p:cNvSpPr/>
          <p:nvPr/>
        </p:nvSpPr>
        <p:spPr>
          <a:xfrm>
            <a:off x="4526632" y="2787774"/>
            <a:ext cx="4572000" cy="1200329"/>
          </a:xfrm>
          <a:prstGeom prst="rect">
            <a:avLst/>
          </a:prstGeom>
        </p:spPr>
        <p:txBody>
          <a:bodyPr>
            <a:spAutoFit/>
          </a:bodyPr>
          <a:lstStyle/>
          <a:p>
            <a:pPr marL="214313" indent="-214313">
              <a:lnSpc>
                <a:spcPct val="150000"/>
              </a:lnSpc>
              <a:buFont typeface="Arial" panose="020B0604020202020204" pitchFamily="34" charset="0"/>
              <a:buChar char="•"/>
              <a:defRPr/>
            </a:pPr>
            <a:r>
              <a:rPr lang="zh-CN" altLang="en-US" sz="1600" kern="0" dirty="0">
                <a:solidFill>
                  <a:schemeClr val="tx1">
                    <a:lumMod val="65000"/>
                    <a:lumOff val="35000"/>
                  </a:schemeClr>
                </a:solidFill>
                <a:latin typeface="微软雅黑" pitchFamily="34" charset="-122"/>
                <a:ea typeface="微软雅黑" pitchFamily="34" charset="-122"/>
              </a:rPr>
              <a:t>细化场地概念</a:t>
            </a:r>
            <a:r>
              <a:rPr lang="zh-CN" altLang="en-US" sz="1600" kern="0" dirty="0" smtClean="0">
                <a:solidFill>
                  <a:schemeClr val="tx1">
                    <a:lumMod val="65000"/>
                    <a:lumOff val="35000"/>
                  </a:schemeClr>
                </a:solidFill>
                <a:latin typeface="微软雅黑" pitchFamily="34" charset="-122"/>
                <a:ea typeface="微软雅黑" pitchFamily="34" charset="-122"/>
              </a:rPr>
              <a:t>模型</a:t>
            </a:r>
            <a:endParaRPr lang="zh-CN" altLang="en-US" sz="1600" kern="0" dirty="0">
              <a:solidFill>
                <a:schemeClr val="tx1">
                  <a:lumMod val="65000"/>
                  <a:lumOff val="3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a:solidFill>
                  <a:schemeClr val="tx1">
                    <a:lumMod val="65000"/>
                    <a:lumOff val="35000"/>
                  </a:schemeClr>
                </a:solidFill>
                <a:latin typeface="微软雅黑" pitchFamily="34" charset="-122"/>
                <a:ea typeface="微软雅黑" pitchFamily="34" charset="-122"/>
              </a:rPr>
              <a:t>确认场地修复总体</a:t>
            </a:r>
            <a:r>
              <a:rPr lang="zh-CN" altLang="en-US" sz="1600" kern="0" dirty="0" smtClean="0">
                <a:solidFill>
                  <a:schemeClr val="tx1">
                    <a:lumMod val="65000"/>
                    <a:lumOff val="35000"/>
                  </a:schemeClr>
                </a:solidFill>
                <a:latin typeface="微软雅黑" pitchFamily="34" charset="-122"/>
                <a:ea typeface="微软雅黑" pitchFamily="34" charset="-122"/>
              </a:rPr>
              <a:t>目标</a:t>
            </a:r>
            <a:endParaRPr lang="zh-CN" altLang="en-US" sz="1600" kern="0" dirty="0">
              <a:solidFill>
                <a:schemeClr val="tx1">
                  <a:lumMod val="65000"/>
                  <a:lumOff val="3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a:solidFill>
                  <a:schemeClr val="tx1">
                    <a:lumMod val="65000"/>
                    <a:lumOff val="35000"/>
                  </a:schemeClr>
                </a:solidFill>
                <a:latin typeface="微软雅黑" pitchFamily="34" charset="-122"/>
                <a:ea typeface="微软雅黑" pitchFamily="34" charset="-122"/>
              </a:rPr>
              <a:t>确定修复策略</a:t>
            </a:r>
          </a:p>
        </p:txBody>
      </p:sp>
    </p:spTree>
    <p:extLst>
      <p:ext uri="{BB962C8B-B14F-4D97-AF65-F5344CB8AC3E}">
        <p14:creationId xmlns:p14="http://schemas.microsoft.com/office/powerpoint/2010/main" val="28432675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nodePh="1">
                                      <p:stCondLst>
                                        <p:cond delay="200"/>
                                      </p:stCondLst>
                                      <p:endCondLst>
                                        <p:cond evt="begin" delay="0">
                                          <p:tn val="10"/>
                                        </p:cond>
                                      </p:end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nodePh="1">
                                      <p:stCondLst>
                                        <p:cond delay="200"/>
                                      </p:stCondLst>
                                      <p:endCondLst>
                                        <p:cond evt="begin" delay="0">
                                          <p:tn val="10"/>
                                        </p:cond>
                                      </p:end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北京建工环境修复股份有限公司-2015年\环境咨询部-12月\项目3-工业污染场地项目\可行性试验流程.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5486"/>
            <a:ext cx="7644071"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59832" y="4731990"/>
            <a:ext cx="2592288" cy="307777"/>
          </a:xfrm>
          <a:prstGeom prst="rect">
            <a:avLst/>
          </a:prstGeom>
          <a:noFill/>
        </p:spPr>
        <p:txBody>
          <a:bodyPr wrap="square" rtlCol="0">
            <a:spAutoFit/>
          </a:bodyPr>
          <a:lstStyle/>
          <a:p>
            <a:r>
              <a:rPr lang="zh-CN" altLang="en-US" sz="1400" b="1" dirty="0" smtClean="0">
                <a:latin typeface="幼圆" panose="02010509060101010101" pitchFamily="49" charset="-122"/>
                <a:ea typeface="幼圆" panose="02010509060101010101" pitchFamily="49" charset="-122"/>
              </a:rPr>
              <a:t>图 修复技术可行性试验流程</a:t>
            </a:r>
            <a:endParaRPr lang="zh-CN" altLang="en-US" sz="1400" b="1" dirty="0">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701418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34260565"/>
              </p:ext>
            </p:extLst>
          </p:nvPr>
        </p:nvGraphicFramePr>
        <p:xfrm>
          <a:off x="611560" y="1779662"/>
          <a:ext cx="8229600" cy="1016000"/>
        </p:xfrm>
        <a:graphic>
          <a:graphicData uri="http://schemas.openxmlformats.org/drawingml/2006/table">
            <a:tbl>
              <a:tblPr firstRow="1" firstCol="1" bandRow="1">
                <a:tableStyleId>{68D230F3-CF80-4859-8CE7-A43EE81993B5}</a:tableStyleId>
              </a:tblPr>
              <a:tblGrid>
                <a:gridCol w="1295339">
                  <a:extLst>
                    <a:ext uri="{9D8B030D-6E8A-4147-A177-3AD203B41FA5}">
                      <a16:colId xmlns:a16="http://schemas.microsoft.com/office/drawing/2014/main" val="20000"/>
                    </a:ext>
                  </a:extLst>
                </a:gridCol>
                <a:gridCol w="2330623">
                  <a:extLst>
                    <a:ext uri="{9D8B030D-6E8A-4147-A177-3AD203B41FA5}">
                      <a16:colId xmlns:a16="http://schemas.microsoft.com/office/drawing/2014/main" val="20001"/>
                    </a:ext>
                  </a:extLst>
                </a:gridCol>
                <a:gridCol w="1178479">
                  <a:extLst>
                    <a:ext uri="{9D8B030D-6E8A-4147-A177-3AD203B41FA5}">
                      <a16:colId xmlns:a16="http://schemas.microsoft.com/office/drawing/2014/main" val="20002"/>
                    </a:ext>
                  </a:extLst>
                </a:gridCol>
                <a:gridCol w="1703527">
                  <a:extLst>
                    <a:ext uri="{9D8B030D-6E8A-4147-A177-3AD203B41FA5}">
                      <a16:colId xmlns:a16="http://schemas.microsoft.com/office/drawing/2014/main" val="20003"/>
                    </a:ext>
                  </a:extLst>
                </a:gridCol>
                <a:gridCol w="1721632">
                  <a:extLst>
                    <a:ext uri="{9D8B030D-6E8A-4147-A177-3AD203B41FA5}">
                      <a16:colId xmlns:a16="http://schemas.microsoft.com/office/drawing/2014/main" val="20004"/>
                    </a:ext>
                  </a:extLst>
                </a:gridCol>
              </a:tblGrid>
              <a:tr h="247226">
                <a:tc>
                  <a:txBody>
                    <a:bodyPr/>
                    <a:lstStyle/>
                    <a:p>
                      <a:pPr algn="ctr">
                        <a:lnSpc>
                          <a:spcPts val="2000"/>
                        </a:lnSpc>
                        <a:spcAft>
                          <a:spcPts val="0"/>
                        </a:spcAft>
                      </a:pPr>
                      <a:r>
                        <a:rPr lang="zh-CN" sz="1200" kern="100" baseline="0" dirty="0">
                          <a:effectLst/>
                          <a:latin typeface="Times New Roman" panose="02020603050405020304" pitchFamily="18" charset="0"/>
                          <a:ea typeface="幼圆" panose="02010509060101010101" pitchFamily="49" charset="-122"/>
                        </a:rPr>
                        <a:t>过程</a:t>
                      </a:r>
                      <a:endParaRPr lang="zh-CN" sz="1200" kern="100" baseline="0" dirty="0">
                        <a:effectLst/>
                        <a:latin typeface="Times New Roman" panose="02020603050405020304" pitchFamily="18" charset="0"/>
                        <a:ea typeface="幼圆" panose="02010509060101010101" pitchFamily="49" charset="-122"/>
                        <a:cs typeface="Times New Roman"/>
                      </a:endParaRPr>
                    </a:p>
                  </a:txBody>
                  <a:tcPr marL="66751" marR="66751" marT="0" marB="0"/>
                </a:tc>
                <a:tc>
                  <a:txBody>
                    <a:bodyPr/>
                    <a:lstStyle/>
                    <a:p>
                      <a:pPr indent="2540" algn="ctr">
                        <a:lnSpc>
                          <a:spcPts val="2000"/>
                        </a:lnSpc>
                        <a:spcAft>
                          <a:spcPts val="0"/>
                        </a:spcAft>
                      </a:pPr>
                      <a:r>
                        <a:rPr lang="zh-CN" sz="1000" kern="100">
                          <a:effectLst/>
                        </a:rPr>
                        <a:t>试验规模和类型</a:t>
                      </a:r>
                      <a:endParaRPr lang="zh-CN" sz="1200" kern="100">
                        <a:effectLst/>
                        <a:latin typeface="Calibri"/>
                        <a:ea typeface="宋体"/>
                        <a:cs typeface="Times New Roman"/>
                      </a:endParaRPr>
                    </a:p>
                  </a:txBody>
                  <a:tcPr marL="66751" marR="66751" marT="0" marB="0"/>
                </a:tc>
                <a:tc>
                  <a:txBody>
                    <a:bodyPr/>
                    <a:lstStyle/>
                    <a:p>
                      <a:pPr indent="14605" algn="ctr">
                        <a:lnSpc>
                          <a:spcPts val="2000"/>
                        </a:lnSpc>
                        <a:spcAft>
                          <a:spcPts val="0"/>
                        </a:spcAft>
                      </a:pPr>
                      <a:r>
                        <a:rPr lang="zh-CN" sz="1000" kern="100">
                          <a:effectLst/>
                        </a:rPr>
                        <a:t>数据需求</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试验结果重现性</a:t>
                      </a:r>
                      <a:endParaRPr lang="zh-CN" sz="1200" kern="100">
                        <a:effectLst/>
                        <a:latin typeface="Calibri"/>
                        <a:ea typeface="宋体"/>
                        <a:cs typeface="Times New Roman"/>
                      </a:endParaRPr>
                    </a:p>
                  </a:txBody>
                  <a:tcPr marL="66751" marR="66751" marT="0" marB="0" anchor="ctr"/>
                </a:tc>
                <a:tc>
                  <a:txBody>
                    <a:bodyPr/>
                    <a:lstStyle/>
                    <a:p>
                      <a:pPr algn="ctr">
                        <a:lnSpc>
                          <a:spcPts val="2000"/>
                        </a:lnSpc>
                        <a:spcAft>
                          <a:spcPts val="0"/>
                        </a:spcAft>
                      </a:pPr>
                      <a:r>
                        <a:rPr lang="zh-CN" sz="1000" kern="100">
                          <a:effectLst/>
                        </a:rPr>
                        <a:t>试验周期</a:t>
                      </a:r>
                      <a:endParaRPr lang="zh-CN" sz="1200" kern="100">
                        <a:effectLst/>
                        <a:latin typeface="Calibri"/>
                        <a:ea typeface="宋体"/>
                        <a:cs typeface="Times New Roman"/>
                      </a:endParaRPr>
                    </a:p>
                  </a:txBody>
                  <a:tcPr marL="66751" marR="66751" marT="0" marB="0" anchor="ctr"/>
                </a:tc>
                <a:extLst>
                  <a:ext uri="{0D108BD9-81ED-4DB2-BD59-A6C34878D82A}">
                    <a16:rowId xmlns:a16="http://schemas.microsoft.com/office/drawing/2014/main" val="10000"/>
                  </a:ext>
                </a:extLst>
              </a:tr>
              <a:tr h="247226">
                <a:tc>
                  <a:txBody>
                    <a:bodyPr/>
                    <a:lstStyle/>
                    <a:p>
                      <a:pPr algn="ctr">
                        <a:lnSpc>
                          <a:spcPts val="2000"/>
                        </a:lnSpc>
                        <a:spcAft>
                          <a:spcPts val="0"/>
                        </a:spcAft>
                      </a:pPr>
                      <a:r>
                        <a:rPr lang="zh-CN" sz="1000" kern="100">
                          <a:effectLst/>
                        </a:rPr>
                        <a:t>筛选性试验</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小试，实验室批次试验</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定性</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至少</a:t>
                      </a:r>
                      <a:r>
                        <a:rPr lang="en-US" sz="1000" kern="100">
                          <a:effectLst/>
                        </a:rPr>
                        <a:t>1</a:t>
                      </a:r>
                      <a:r>
                        <a:rPr lang="zh-CN" sz="1000" kern="100">
                          <a:effectLst/>
                        </a:rPr>
                        <a:t>次或</a:t>
                      </a:r>
                      <a:r>
                        <a:rPr lang="en-US" sz="1000" kern="100">
                          <a:effectLst/>
                        </a:rPr>
                        <a:t>2</a:t>
                      </a:r>
                      <a:r>
                        <a:rPr lang="zh-CN" sz="1000" kern="100">
                          <a:effectLst/>
                        </a:rPr>
                        <a:t>次</a:t>
                      </a:r>
                      <a:endParaRPr lang="zh-CN" sz="1200" kern="100">
                        <a:effectLst/>
                        <a:latin typeface="Calibri"/>
                        <a:ea typeface="宋体"/>
                        <a:cs typeface="Times New Roman"/>
                      </a:endParaRPr>
                    </a:p>
                  </a:txBody>
                  <a:tcPr marL="66751" marR="66751" marT="0" marB="0" anchor="ctr"/>
                </a:tc>
                <a:tc>
                  <a:txBody>
                    <a:bodyPr/>
                    <a:lstStyle/>
                    <a:p>
                      <a:pPr algn="ctr">
                        <a:lnSpc>
                          <a:spcPts val="2000"/>
                        </a:lnSpc>
                        <a:spcAft>
                          <a:spcPts val="0"/>
                        </a:spcAft>
                      </a:pPr>
                      <a:r>
                        <a:rPr lang="zh-CN" sz="1000" kern="100">
                          <a:effectLst/>
                        </a:rPr>
                        <a:t>数天</a:t>
                      </a:r>
                      <a:endParaRPr lang="zh-CN" sz="1200" kern="100">
                        <a:effectLst/>
                        <a:latin typeface="Calibri"/>
                        <a:ea typeface="宋体"/>
                        <a:cs typeface="Times New Roman"/>
                      </a:endParaRPr>
                    </a:p>
                  </a:txBody>
                  <a:tcPr marL="66751" marR="66751" marT="0" marB="0" anchor="ctr"/>
                </a:tc>
                <a:extLst>
                  <a:ext uri="{0D108BD9-81ED-4DB2-BD59-A6C34878D82A}">
                    <a16:rowId xmlns:a16="http://schemas.microsoft.com/office/drawing/2014/main" val="10001"/>
                  </a:ext>
                </a:extLst>
              </a:tr>
              <a:tr h="494452">
                <a:tc>
                  <a:txBody>
                    <a:bodyPr/>
                    <a:lstStyle/>
                    <a:p>
                      <a:pPr algn="ctr">
                        <a:lnSpc>
                          <a:spcPts val="2000"/>
                        </a:lnSpc>
                        <a:spcAft>
                          <a:spcPts val="0"/>
                        </a:spcAft>
                      </a:pPr>
                      <a:r>
                        <a:rPr lang="zh-CN" sz="1000" kern="100">
                          <a:effectLst/>
                        </a:rPr>
                        <a:t>选择性试验</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小试或中试，实验室或现场的批次或连续试验</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定量</a:t>
                      </a:r>
                      <a:endParaRPr lang="zh-CN" sz="1200" kern="100">
                        <a:effectLst/>
                        <a:latin typeface="Calibri"/>
                        <a:ea typeface="宋体"/>
                        <a:cs typeface="Times New Roman"/>
                      </a:endParaRPr>
                    </a:p>
                  </a:txBody>
                  <a:tcPr marL="66751" marR="66751" marT="0" marB="0"/>
                </a:tc>
                <a:tc>
                  <a:txBody>
                    <a:bodyPr/>
                    <a:lstStyle/>
                    <a:p>
                      <a:pPr algn="ctr">
                        <a:lnSpc>
                          <a:spcPts val="2000"/>
                        </a:lnSpc>
                        <a:spcAft>
                          <a:spcPts val="0"/>
                        </a:spcAft>
                      </a:pPr>
                      <a:r>
                        <a:rPr lang="zh-CN" sz="1000" kern="100">
                          <a:effectLst/>
                        </a:rPr>
                        <a:t>至少</a:t>
                      </a:r>
                      <a:r>
                        <a:rPr lang="en-US" sz="1000" kern="100">
                          <a:effectLst/>
                        </a:rPr>
                        <a:t>2</a:t>
                      </a:r>
                      <a:r>
                        <a:rPr lang="zh-CN" sz="1000" kern="100">
                          <a:effectLst/>
                        </a:rPr>
                        <a:t>次或</a:t>
                      </a:r>
                      <a:r>
                        <a:rPr lang="en-US" sz="1000" kern="100">
                          <a:effectLst/>
                        </a:rPr>
                        <a:t>3</a:t>
                      </a:r>
                      <a:r>
                        <a:rPr lang="zh-CN" sz="1000" kern="100">
                          <a:effectLst/>
                        </a:rPr>
                        <a:t>次</a:t>
                      </a:r>
                      <a:endParaRPr lang="zh-CN" sz="1200" kern="100">
                        <a:effectLst/>
                        <a:latin typeface="Calibri"/>
                        <a:ea typeface="宋体"/>
                        <a:cs typeface="Times New Roman"/>
                      </a:endParaRPr>
                    </a:p>
                  </a:txBody>
                  <a:tcPr marL="66751" marR="66751" marT="0" marB="0" anchor="ctr"/>
                </a:tc>
                <a:tc>
                  <a:txBody>
                    <a:bodyPr/>
                    <a:lstStyle/>
                    <a:p>
                      <a:pPr algn="ctr">
                        <a:lnSpc>
                          <a:spcPts val="2000"/>
                        </a:lnSpc>
                        <a:spcAft>
                          <a:spcPts val="0"/>
                        </a:spcAft>
                      </a:pPr>
                      <a:r>
                        <a:rPr lang="zh-CN" sz="1000" kern="100" dirty="0">
                          <a:effectLst/>
                        </a:rPr>
                        <a:t>数天、数周至数月</a:t>
                      </a:r>
                      <a:endParaRPr lang="zh-CN" sz="1200" kern="100" dirty="0">
                        <a:effectLst/>
                        <a:latin typeface="Calibri"/>
                        <a:ea typeface="宋体"/>
                        <a:cs typeface="Times New Roman"/>
                      </a:endParaRPr>
                    </a:p>
                  </a:txBody>
                  <a:tcPr marL="66751" marR="66751" marT="0" marB="0" anchor="ctr"/>
                </a:tc>
                <a:extLst>
                  <a:ext uri="{0D108BD9-81ED-4DB2-BD59-A6C34878D82A}">
                    <a16:rowId xmlns:a16="http://schemas.microsoft.com/office/drawing/2014/main" val="10002"/>
                  </a:ext>
                </a:extLst>
              </a:tr>
            </a:tbl>
          </a:graphicData>
        </a:graphic>
      </p:graphicFrame>
      <p:sp>
        <p:nvSpPr>
          <p:cNvPr id="7" name="矩形 6"/>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8" name="矩形 7"/>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可行性试验</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8297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可行性试验</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755576" y="1059582"/>
            <a:ext cx="7704856" cy="1902059"/>
          </a:xfrm>
          <a:prstGeom prst="rect">
            <a:avLst/>
          </a:prstGeom>
        </p:spPr>
        <p:txBody>
          <a:bodyPr wrap="square">
            <a:spAutoFit/>
          </a:bodyPr>
          <a:lstStyle/>
          <a:p>
            <a:pPr>
              <a:lnSpc>
                <a:spcPct val="120000"/>
              </a:lnSpc>
            </a:pPr>
            <a:r>
              <a:rPr lang="zh-CN" altLang="en-US" sz="1400" dirty="0" smtClean="0">
                <a:latin typeface="Times New Roman" panose="02020603050405020304" pitchFamily="18" charset="0"/>
                <a:ea typeface="幼圆" panose="02010509060101010101" pitchFamily="49" charset="-122"/>
              </a:rPr>
              <a:t>可行性试验需要获取的关键参数，</a:t>
            </a:r>
            <a:r>
              <a:rPr lang="zh-CN" altLang="zh-CN" sz="1400" dirty="0" smtClean="0">
                <a:latin typeface="Times New Roman" panose="02020603050405020304" pitchFamily="18" charset="0"/>
                <a:ea typeface="幼圆" panose="02010509060101010101" pitchFamily="49" charset="-122"/>
              </a:rPr>
              <a:t>包括</a:t>
            </a:r>
            <a:r>
              <a:rPr lang="zh-CN" altLang="zh-CN" sz="1400" dirty="0">
                <a:latin typeface="Times New Roman" panose="02020603050405020304" pitchFamily="18" charset="0"/>
                <a:ea typeface="幼圆" panose="02010509060101010101" pitchFamily="49" charset="-122"/>
              </a:rPr>
              <a:t>：</a:t>
            </a:r>
          </a:p>
          <a:p>
            <a:pPr>
              <a:lnSpc>
                <a:spcPct val="120000"/>
              </a:lnSpc>
            </a:pPr>
            <a:r>
              <a:rPr lang="zh-CN" altLang="zh-CN" sz="1400" dirty="0">
                <a:latin typeface="Times New Roman" panose="02020603050405020304" pitchFamily="18" charset="0"/>
                <a:ea typeface="幼圆" panose="02010509060101010101" pitchFamily="49" charset="-122"/>
              </a:rPr>
              <a:t>（</a:t>
            </a:r>
            <a:r>
              <a:rPr lang="en-US" altLang="zh-CN" sz="1400" dirty="0">
                <a:latin typeface="Times New Roman" panose="02020603050405020304" pitchFamily="18" charset="0"/>
                <a:ea typeface="幼圆" panose="02010509060101010101" pitchFamily="49" charset="-122"/>
              </a:rPr>
              <a:t>1</a:t>
            </a:r>
            <a:r>
              <a:rPr lang="zh-CN" altLang="zh-CN" sz="1400" dirty="0">
                <a:latin typeface="Times New Roman" panose="02020603050405020304" pitchFamily="18" charset="0"/>
                <a:ea typeface="幼圆" panose="02010509060101010101" pitchFamily="49" charset="-122"/>
              </a:rPr>
              <a:t>）污染源情况：污染源的位置、污染物性质及其持续释放特性；土壤中污染物类型、浓度及分布特征。</a:t>
            </a:r>
          </a:p>
          <a:p>
            <a:pPr>
              <a:lnSpc>
                <a:spcPct val="120000"/>
              </a:lnSpc>
            </a:pPr>
            <a:r>
              <a:rPr lang="zh-CN" altLang="zh-CN" sz="1400" dirty="0">
                <a:latin typeface="Times New Roman" panose="02020603050405020304" pitchFamily="18" charset="0"/>
                <a:ea typeface="幼圆" panose="02010509060101010101" pitchFamily="49" charset="-122"/>
              </a:rPr>
              <a:t>（</a:t>
            </a:r>
            <a:r>
              <a:rPr lang="en-US" altLang="zh-CN" sz="1400" dirty="0">
                <a:latin typeface="Times New Roman" panose="02020603050405020304" pitchFamily="18" charset="0"/>
                <a:ea typeface="幼圆" panose="02010509060101010101" pitchFamily="49" charset="-122"/>
              </a:rPr>
              <a:t>2</a:t>
            </a:r>
            <a:r>
              <a:rPr lang="zh-CN" altLang="zh-CN" sz="1400" dirty="0">
                <a:latin typeface="Times New Roman" panose="02020603050405020304" pitchFamily="18" charset="0"/>
                <a:ea typeface="幼圆" panose="02010509060101010101" pitchFamily="49" charset="-122"/>
              </a:rPr>
              <a:t>）水文地质条件：含水层地层情况、地下水深度、水力坡度、渗透系数、储水系数、水位变化、地下水的补给与径流；地下水和地表水相互作用。</a:t>
            </a:r>
          </a:p>
          <a:p>
            <a:pPr>
              <a:lnSpc>
                <a:spcPct val="120000"/>
              </a:lnSpc>
            </a:pPr>
            <a:r>
              <a:rPr lang="zh-CN" altLang="zh-CN" sz="1400" dirty="0">
                <a:latin typeface="Times New Roman" panose="02020603050405020304" pitchFamily="18" charset="0"/>
                <a:ea typeface="幼圆" panose="02010509060101010101" pitchFamily="49" charset="-122"/>
              </a:rPr>
              <a:t>（</a:t>
            </a:r>
            <a:r>
              <a:rPr lang="en-US" altLang="zh-CN" sz="1400" dirty="0">
                <a:latin typeface="Times New Roman" panose="02020603050405020304" pitchFamily="18" charset="0"/>
                <a:ea typeface="幼圆" panose="02010509060101010101" pitchFamily="49" charset="-122"/>
              </a:rPr>
              <a:t>3</a:t>
            </a:r>
            <a:r>
              <a:rPr lang="zh-CN" altLang="zh-CN" sz="1400" dirty="0">
                <a:latin typeface="Times New Roman" panose="02020603050405020304" pitchFamily="18" charset="0"/>
                <a:ea typeface="幼圆" panose="02010509060101010101" pitchFamily="49" charset="-122"/>
              </a:rPr>
              <a:t>）自净潜力：污染物总量、污染物浓度变化趋势、土壤吸附能力、污染物转化过程和速率、污染物迁移速率、非水相液体成分、影响污染物迁移的其他参数</a:t>
            </a:r>
            <a:r>
              <a:rPr lang="zh-CN" altLang="zh-CN" sz="1400" dirty="0" smtClean="0">
                <a:latin typeface="Times New Roman" panose="02020603050405020304" pitchFamily="18" charset="0"/>
                <a:ea typeface="幼圆" panose="02010509060101010101" pitchFamily="49" charset="-122"/>
              </a:rPr>
              <a:t>。</a:t>
            </a:r>
            <a:endParaRPr lang="en-US" altLang="zh-CN" sz="1400" dirty="0">
              <a:latin typeface="Times New Roman" panose="02020603050405020304" pitchFamily="18" charset="0"/>
              <a:ea typeface="幼圆" panose="02010509060101010101" pitchFamily="49" charset="-122"/>
            </a:endParaRPr>
          </a:p>
        </p:txBody>
      </p:sp>
    </p:spTree>
    <p:extLst>
      <p:ext uri="{BB962C8B-B14F-4D97-AF65-F5344CB8AC3E}">
        <p14:creationId xmlns:p14="http://schemas.microsoft.com/office/powerpoint/2010/main" val="84572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utoShape 27"/>
          <p:cNvSpPr>
            <a:spLocks noChangeArrowheads="1"/>
          </p:cNvSpPr>
          <p:nvPr/>
        </p:nvSpPr>
        <p:spPr bwMode="gray">
          <a:xfrm flipV="1">
            <a:off x="1446123" y="1469654"/>
            <a:ext cx="1485900" cy="10287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86" name="AutoShape 28"/>
          <p:cNvSpPr>
            <a:spLocks noChangeArrowheads="1"/>
          </p:cNvSpPr>
          <p:nvPr/>
        </p:nvSpPr>
        <p:spPr bwMode="gray">
          <a:xfrm flipV="1">
            <a:off x="3987404" y="1469654"/>
            <a:ext cx="1485900" cy="1028700"/>
          </a:xfrm>
          <a:prstGeom prst="triangle">
            <a:avLst>
              <a:gd name="adj" fmla="val 50000"/>
            </a:avLst>
          </a:prstGeom>
          <a:gradFill rotWithShape="1">
            <a:gsLst>
              <a:gs pos="0">
                <a:srgbClr val="FFC000"/>
              </a:gs>
              <a:gs pos="100000">
                <a:schemeClr val="accent1">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87" name="AutoShape 29"/>
          <p:cNvSpPr>
            <a:spLocks noChangeArrowheads="1"/>
          </p:cNvSpPr>
          <p:nvPr/>
        </p:nvSpPr>
        <p:spPr bwMode="gray">
          <a:xfrm flipV="1">
            <a:off x="6473429" y="1469654"/>
            <a:ext cx="1485900" cy="1028700"/>
          </a:xfrm>
          <a:prstGeom prst="triangle">
            <a:avLst>
              <a:gd name="adj" fmla="val 50000"/>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88" name="椭圆 87"/>
          <p:cNvSpPr/>
          <p:nvPr/>
        </p:nvSpPr>
        <p:spPr>
          <a:xfrm>
            <a:off x="1300794" y="2574556"/>
            <a:ext cx="1889450" cy="188945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9" name="椭圆 88"/>
          <p:cNvSpPr/>
          <p:nvPr/>
        </p:nvSpPr>
        <p:spPr>
          <a:xfrm>
            <a:off x="3805310" y="2574556"/>
            <a:ext cx="1889450" cy="1889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0" name="椭圆 89"/>
          <p:cNvSpPr/>
          <p:nvPr/>
        </p:nvSpPr>
        <p:spPr>
          <a:xfrm>
            <a:off x="6281251" y="2574555"/>
            <a:ext cx="1889450" cy="188945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403145" y="1065697"/>
            <a:ext cx="2299814" cy="807913"/>
          </a:xfrm>
          <a:prstGeom prst="rect">
            <a:avLst/>
          </a:prstGeom>
        </p:spPr>
        <p:txBody>
          <a:bodyPr wrap="square" lIns="68580" tIns="34290" rIns="68580" bIns="34290">
            <a:spAutoFit/>
          </a:bodyPr>
          <a:lstStyle/>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采集现场污染土壤；</a:t>
            </a:r>
            <a:endParaRPr lang="en-US" altLang="zh-CN" sz="1200" dirty="0" smtClean="0">
              <a:solidFill>
                <a:schemeClr val="tx1">
                  <a:lumMod val="65000"/>
                  <a:lumOff val="35000"/>
                </a:schemeClr>
              </a:solidFill>
              <a:latin typeface="幼圆" panose="02010509060101010101" pitchFamily="49" charset="-122"/>
              <a:ea typeface="幼圆" panose="02010509060101010101" pitchFamily="49" charset="-122"/>
            </a:endParaRPr>
          </a:p>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针对修复技术的关键环节和参数；</a:t>
            </a:r>
            <a:endParaRPr lang="en-US" altLang="zh-CN" sz="1200" dirty="0" smtClean="0">
              <a:solidFill>
                <a:schemeClr val="tx1">
                  <a:lumMod val="65000"/>
                  <a:lumOff val="35000"/>
                </a:schemeClr>
              </a:solidFill>
              <a:latin typeface="幼圆" panose="02010509060101010101" pitchFamily="49" charset="-122"/>
              <a:ea typeface="幼圆" panose="02010509060101010101" pitchFamily="49" charset="-122"/>
            </a:endParaRPr>
          </a:p>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制定实验室试验方案。</a:t>
            </a:r>
            <a:endParaRPr lang="zh-CN" altLang="en-US" sz="12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2" name="矩形 11"/>
          <p:cNvSpPr/>
          <p:nvPr/>
        </p:nvSpPr>
        <p:spPr>
          <a:xfrm>
            <a:off x="3806121" y="1065250"/>
            <a:ext cx="2299814" cy="915635"/>
          </a:xfrm>
          <a:prstGeom prst="rect">
            <a:avLst/>
          </a:prstGeom>
        </p:spPr>
        <p:txBody>
          <a:bodyPr wrap="square" lIns="68580" tIns="34290" rIns="68580" bIns="34290">
            <a:spAutoFit/>
          </a:bodyPr>
          <a:lstStyle/>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如对土壤修复技术适用性不确定，则开展现场中试；</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a:solidFill>
                  <a:schemeClr val="tx1">
                    <a:lumMod val="65000"/>
                    <a:lumOff val="35000"/>
                  </a:schemeClr>
                </a:solidFill>
                <a:latin typeface="Times New Roman" panose="02020603050405020304" pitchFamily="18" charset="0"/>
                <a:ea typeface="幼圆" panose="02010509060101010101" pitchFamily="49" charset="-122"/>
              </a:rPr>
              <a:t>中</a:t>
            </a: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试应当兼顾到场地中不同区域、不同污染浓度和不同土壤类型；</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获取修复工程设计所需要的参数。</a:t>
            </a:r>
            <a:endParaRPr lang="zh-CN" altLang="en-US" sz="1100" dirty="0">
              <a:solidFill>
                <a:schemeClr val="tx1">
                  <a:lumMod val="65000"/>
                  <a:lumOff val="35000"/>
                </a:schemeClr>
              </a:solidFill>
              <a:latin typeface="Times New Roman" panose="02020603050405020304" pitchFamily="18" charset="0"/>
              <a:ea typeface="幼圆" panose="02010509060101010101" pitchFamily="49" charset="-122"/>
            </a:endParaRPr>
          </a:p>
        </p:txBody>
      </p:sp>
      <p:sp>
        <p:nvSpPr>
          <p:cNvPr id="14" name="矩形 13"/>
          <p:cNvSpPr/>
          <p:nvPr/>
        </p:nvSpPr>
        <p:spPr>
          <a:xfrm>
            <a:off x="6444187" y="1077239"/>
            <a:ext cx="2299814" cy="746358"/>
          </a:xfrm>
          <a:prstGeom prst="rect">
            <a:avLst/>
          </a:prstGeom>
        </p:spPr>
        <p:txBody>
          <a:bodyPr wrap="square" lIns="68580" tIns="34290" rIns="68580" bIns="34290">
            <a:spAutoFit/>
          </a:bodyPr>
          <a:lstStyle/>
          <a:p>
            <a:pPr marL="171450" indent="-171450">
              <a:buFont typeface="Wingdings" panose="05000000000000000000" pitchFamily="2" charset="2"/>
              <a:buChar char="n"/>
            </a:pPr>
            <a:r>
              <a:rPr lang="zh-CN" altLang="en-US" sz="1100" dirty="0">
                <a:solidFill>
                  <a:schemeClr val="tx1">
                    <a:lumMod val="65000"/>
                    <a:lumOff val="35000"/>
                  </a:schemeClr>
                </a:solidFill>
                <a:latin typeface="Times New Roman" panose="02020603050405020304" pitchFamily="18" charset="0"/>
                <a:ea typeface="幼圆" panose="02010509060101010101" pitchFamily="49" charset="-122"/>
              </a:rPr>
              <a:t>采用相同或类似污染场地修复技术的应用案例分析；</a:t>
            </a:r>
            <a:endParaRPr lang="en-US" altLang="zh-CN" sz="1100" dirty="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a:solidFill>
                  <a:schemeClr val="tx1">
                    <a:lumMod val="65000"/>
                    <a:lumOff val="35000"/>
                  </a:schemeClr>
                </a:solidFill>
                <a:latin typeface="Times New Roman" panose="02020603050405020304" pitchFamily="18" charset="0"/>
                <a:ea typeface="幼圆" panose="02010509060101010101" pitchFamily="49" charset="-122"/>
              </a:rPr>
              <a:t>必要时可</a:t>
            </a: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现场考察应用</a:t>
            </a:r>
            <a:r>
              <a:rPr lang="zh-CN" altLang="en-US" sz="1100" dirty="0">
                <a:solidFill>
                  <a:schemeClr val="tx1">
                    <a:lumMod val="65000"/>
                    <a:lumOff val="35000"/>
                  </a:schemeClr>
                </a:solidFill>
                <a:latin typeface="Times New Roman" panose="02020603050405020304" pitchFamily="18" charset="0"/>
                <a:ea typeface="幼圆" panose="02010509060101010101" pitchFamily="49" charset="-122"/>
              </a:rPr>
              <a:t>案例实际</a:t>
            </a: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工程</a:t>
            </a:r>
            <a:endParaRPr lang="zh-CN" altLang="en-US" sz="1100" dirty="0">
              <a:solidFill>
                <a:schemeClr val="tx1">
                  <a:lumMod val="65000"/>
                  <a:lumOff val="35000"/>
                </a:schemeClr>
              </a:solidFill>
              <a:latin typeface="Times New Roman" panose="02020603050405020304" pitchFamily="18" charset="0"/>
              <a:ea typeface="幼圆" panose="02010509060101010101" pitchFamily="49" charset="-122"/>
            </a:endParaRPr>
          </a:p>
        </p:txBody>
      </p:sp>
      <p:sp>
        <p:nvSpPr>
          <p:cNvPr id="17" name="文本框 16"/>
          <p:cNvSpPr txBox="1"/>
          <p:nvPr/>
        </p:nvSpPr>
        <p:spPr>
          <a:xfrm>
            <a:off x="1373192" y="3276242"/>
            <a:ext cx="1684748" cy="315471"/>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实验室小试</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19" name="文本框 18"/>
          <p:cNvSpPr txBox="1"/>
          <p:nvPr/>
        </p:nvSpPr>
        <p:spPr>
          <a:xfrm>
            <a:off x="3947383" y="3209003"/>
            <a:ext cx="1632729" cy="315471"/>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现场中试</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21" name="文本框 20"/>
          <p:cNvSpPr txBox="1"/>
          <p:nvPr/>
        </p:nvSpPr>
        <p:spPr>
          <a:xfrm>
            <a:off x="6344398" y="3203809"/>
            <a:ext cx="1743961" cy="315471"/>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案例分析</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22" name="矩形 21"/>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3" name="矩形 22"/>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评估内容</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64138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修复技术方案比选</a:t>
            </a:r>
            <a:endParaRPr lang="zh-CN" altLang="en-US" sz="2100" b="1" dirty="0">
              <a:solidFill>
                <a:srgbClr val="FF6600"/>
              </a:solidFill>
              <a:latin typeface="微软雅黑" pitchFamily="34" charset="-122"/>
              <a:ea typeface="微软雅黑" pitchFamily="34" charset="-122"/>
            </a:endParaRPr>
          </a:p>
        </p:txBody>
      </p:sp>
      <p:sp>
        <p:nvSpPr>
          <p:cNvPr id="4" name="矩形 3"/>
          <p:cNvSpPr/>
          <p:nvPr/>
        </p:nvSpPr>
        <p:spPr>
          <a:xfrm>
            <a:off x="4499992" y="2787774"/>
            <a:ext cx="4158462" cy="1454244"/>
          </a:xfrm>
          <a:prstGeom prst="rect">
            <a:avLst/>
          </a:prstGeom>
        </p:spPr>
        <p:txBody>
          <a:bodyPr wrap="square" lIns="68580" tIns="34290" rIns="68580" bIns="34290">
            <a:spAutoFit/>
          </a:bodyPr>
          <a:lstStyle/>
          <a:p>
            <a:pPr marL="214313" indent="-214313">
              <a:lnSpc>
                <a:spcPct val="150000"/>
              </a:lnSpc>
              <a:buFont typeface="Arial" panose="020B0604020202020204" pitchFamily="34" charset="0"/>
              <a:buChar char="•"/>
              <a:defRPr/>
            </a:pPr>
            <a:r>
              <a:rPr lang="zh-CN" altLang="en-US" sz="1600" kern="0" dirty="0" smtClean="0">
                <a:solidFill>
                  <a:schemeClr val="bg1">
                    <a:lumMod val="50000"/>
                  </a:schemeClr>
                </a:solidFill>
                <a:latin typeface="微软雅黑" pitchFamily="34" charset="-122"/>
                <a:ea typeface="微软雅黑" pitchFamily="34" charset="-122"/>
              </a:rPr>
              <a:t>形成修复技术备选方案</a:t>
            </a:r>
            <a:endParaRPr lang="en-US" altLang="zh-CN" sz="1600" kern="0" dirty="0" smtClean="0">
              <a:solidFill>
                <a:schemeClr val="bg1">
                  <a:lumMod val="5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bg1">
                    <a:lumMod val="50000"/>
                  </a:schemeClr>
                </a:solidFill>
                <a:latin typeface="微软雅黑" pitchFamily="34" charset="-122"/>
                <a:ea typeface="微软雅黑" pitchFamily="34" charset="-122"/>
              </a:rPr>
              <a:t>方案比选</a:t>
            </a:r>
            <a:endParaRPr lang="en-US" altLang="zh-CN" sz="1600" kern="0" dirty="0" smtClean="0">
              <a:solidFill>
                <a:schemeClr val="bg1">
                  <a:lumMod val="5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评估</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52475448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图表 39"/>
          <p:cNvGraphicFramePr/>
          <p:nvPr>
            <p:extLst>
              <p:ext uri="{D42A27DB-BD31-4B8C-83A1-F6EECF244321}">
                <p14:modId xmlns:p14="http://schemas.microsoft.com/office/powerpoint/2010/main" val="1895272205"/>
              </p:ext>
            </p:extLst>
          </p:nvPr>
        </p:nvGraphicFramePr>
        <p:xfrm>
          <a:off x="2153509" y="1127764"/>
          <a:ext cx="4199748" cy="2682095"/>
        </p:xfrm>
        <a:graphic>
          <a:graphicData uri="http://schemas.openxmlformats.org/drawingml/2006/chart">
            <c:chart xmlns:c="http://schemas.openxmlformats.org/drawingml/2006/chart" xmlns:r="http://schemas.openxmlformats.org/officeDocument/2006/relationships" r:id="rId2"/>
          </a:graphicData>
        </a:graphic>
      </p:graphicFrame>
      <p:sp>
        <p:nvSpPr>
          <p:cNvPr id="58" name="文本框 57"/>
          <p:cNvSpPr txBox="1"/>
          <p:nvPr/>
        </p:nvSpPr>
        <p:spPr>
          <a:xfrm>
            <a:off x="1211725" y="1599991"/>
            <a:ext cx="2019710" cy="315471"/>
          </a:xfrm>
          <a:prstGeom prst="rect">
            <a:avLst/>
          </a:prstGeom>
          <a:noFill/>
        </p:spPr>
        <p:txBody>
          <a:bodyPr wrap="square" lIns="68580" tIns="34290" rIns="68580" bIns="34290" rtlCol="0">
            <a:spAutoFit/>
          </a:bodyPr>
          <a:lstStyle/>
          <a:p>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详细的修复目标</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60" name="文本框 59"/>
          <p:cNvSpPr txBox="1"/>
          <p:nvPr/>
        </p:nvSpPr>
        <p:spPr>
          <a:xfrm>
            <a:off x="1211725" y="3182313"/>
            <a:ext cx="2019710" cy="315471"/>
          </a:xfrm>
          <a:prstGeom prst="rect">
            <a:avLst/>
          </a:prstGeom>
          <a:noFill/>
        </p:spPr>
        <p:txBody>
          <a:bodyPr wrap="square" lIns="68580" tIns="34290" rIns="68580" bIns="34290" rtlCol="0">
            <a:spAutoFit/>
          </a:bodyPr>
          <a:lstStyle/>
          <a:p>
            <a:r>
              <a:rPr lang="zh-CN" altLang="en-US" sz="1600" b="1" dirty="0" smtClean="0">
                <a:solidFill>
                  <a:schemeClr val="tx1">
                    <a:lumMod val="95000"/>
                    <a:lumOff val="5000"/>
                  </a:schemeClr>
                </a:solidFill>
                <a:latin typeface="黑体" panose="02010609060101010101" pitchFamily="49" charset="-122"/>
                <a:ea typeface="黑体" panose="02010609060101010101" pitchFamily="49" charset="-122"/>
              </a:rPr>
              <a:t>修复技术方案设计</a:t>
            </a:r>
            <a:endParaRPr lang="zh-CN" altLang="en-US" sz="16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62" name="文本框 61"/>
          <p:cNvSpPr txBox="1"/>
          <p:nvPr/>
        </p:nvSpPr>
        <p:spPr>
          <a:xfrm>
            <a:off x="5302084" y="1599782"/>
            <a:ext cx="2019710" cy="315471"/>
          </a:xfrm>
          <a:prstGeom prst="rect">
            <a:avLst/>
          </a:prstGeom>
          <a:noFill/>
        </p:spPr>
        <p:txBody>
          <a:bodyPr wrap="square" lIns="68580" tIns="34290" rIns="68580" bIns="34290" rtlCol="0">
            <a:spAutoFit/>
          </a:bodyPr>
          <a:lstStyle/>
          <a:p>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总费用估算</a:t>
            </a:r>
          </a:p>
        </p:txBody>
      </p:sp>
      <p:sp>
        <p:nvSpPr>
          <p:cNvPr id="64" name="文本框 63"/>
          <p:cNvSpPr txBox="1"/>
          <p:nvPr/>
        </p:nvSpPr>
        <p:spPr>
          <a:xfrm>
            <a:off x="5378587" y="3013881"/>
            <a:ext cx="2019710" cy="315471"/>
          </a:xfrm>
          <a:prstGeom prst="rect">
            <a:avLst/>
          </a:prstGeom>
          <a:noFill/>
        </p:spPr>
        <p:txBody>
          <a:bodyPr wrap="square" lIns="68580" tIns="34290" rIns="68580" bIns="34290" rtlCol="0">
            <a:spAutoFit/>
          </a:bodyPr>
          <a:lstStyle/>
          <a:p>
            <a:r>
              <a:rPr lang="zh-CN" altLang="en-US" sz="1600" b="1" dirty="0">
                <a:solidFill>
                  <a:schemeClr val="tx1">
                    <a:lumMod val="95000"/>
                    <a:lumOff val="5000"/>
                  </a:schemeClr>
                </a:solidFill>
                <a:latin typeface="黑体" panose="02010609060101010101" pitchFamily="49" charset="-122"/>
                <a:ea typeface="黑体" panose="02010609060101010101" pitchFamily="49" charset="-122"/>
              </a:rPr>
              <a:t>周期估算</a:t>
            </a:r>
          </a:p>
        </p:txBody>
      </p:sp>
      <p:sp>
        <p:nvSpPr>
          <p:cNvPr id="65" name="文本框 64"/>
          <p:cNvSpPr txBox="1"/>
          <p:nvPr/>
        </p:nvSpPr>
        <p:spPr>
          <a:xfrm>
            <a:off x="3231435" y="2067694"/>
            <a:ext cx="2153102" cy="684803"/>
          </a:xfrm>
          <a:prstGeom prst="rect">
            <a:avLst/>
          </a:prstGeom>
          <a:noFill/>
        </p:spPr>
        <p:txBody>
          <a:bodyPr wrap="square" lIns="68580" tIns="34290" rIns="68580" bIns="34290" rtlCol="0">
            <a:spAutoFit/>
          </a:bodyPr>
          <a:lstStyle/>
          <a:p>
            <a:pPr algn="ctr"/>
            <a:r>
              <a:rPr lang="zh-CN" altLang="en-US" sz="2000" b="1" dirty="0" smtClean="0">
                <a:solidFill>
                  <a:schemeClr val="tx1">
                    <a:lumMod val="95000"/>
                    <a:lumOff val="5000"/>
                  </a:schemeClr>
                </a:solidFill>
                <a:latin typeface="黑体" panose="02010609060101010101" pitchFamily="49" charset="-122"/>
                <a:ea typeface="黑体" panose="02010609060101010101" pitchFamily="49" charset="-122"/>
              </a:rPr>
              <a:t>修复技术备选方案包含要素</a:t>
            </a:r>
            <a:endParaRPr lang="zh-CN" altLang="en-US" sz="2000"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28" name="矩形 27"/>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9" name="矩形 28"/>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形成修复技术备选方案</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74708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图表 39"/>
          <p:cNvGraphicFramePr/>
          <p:nvPr>
            <p:extLst>
              <p:ext uri="{D42A27DB-BD31-4B8C-83A1-F6EECF244321}">
                <p14:modId xmlns:p14="http://schemas.microsoft.com/office/powerpoint/2010/main" val="2490706848"/>
              </p:ext>
            </p:extLst>
          </p:nvPr>
        </p:nvGraphicFramePr>
        <p:xfrm>
          <a:off x="2153509" y="1127764"/>
          <a:ext cx="4199748" cy="2682095"/>
        </p:xfrm>
        <a:graphic>
          <a:graphicData uri="http://schemas.openxmlformats.org/drawingml/2006/chart">
            <c:chart xmlns:c="http://schemas.openxmlformats.org/drawingml/2006/chart" xmlns:r="http://schemas.openxmlformats.org/officeDocument/2006/relationships" r:id="rId2"/>
          </a:graphicData>
        </a:graphic>
      </p:graphicFrame>
      <p:sp>
        <p:nvSpPr>
          <p:cNvPr id="58" name="文本框 57"/>
          <p:cNvSpPr txBox="1"/>
          <p:nvPr/>
        </p:nvSpPr>
        <p:spPr>
          <a:xfrm>
            <a:off x="1211725" y="1599991"/>
            <a:ext cx="2019710" cy="315471"/>
          </a:xfrm>
          <a:prstGeom prst="rect">
            <a:avLst/>
          </a:prstGeom>
          <a:noFill/>
        </p:spPr>
        <p:txBody>
          <a:bodyPr wrap="square" lIns="68580" tIns="34290" rIns="68580" bIns="34290" rtlCol="0">
            <a:spAutoFit/>
          </a:bodyPr>
          <a:lstStyle/>
          <a:p>
            <a:r>
              <a:rPr lang="zh-CN" altLang="en-US" sz="1600" b="1" dirty="0" smtClean="0">
                <a:latin typeface="黑体" panose="02010609060101010101" pitchFamily="49" charset="-122"/>
                <a:ea typeface="黑体" panose="02010609060101010101" pitchFamily="49" charset="-122"/>
              </a:rPr>
              <a:t>详细的修复目标</a:t>
            </a:r>
            <a:endParaRPr lang="zh-CN" altLang="en-US" sz="1600" b="1" dirty="0">
              <a:latin typeface="黑体" panose="02010609060101010101" pitchFamily="49" charset="-122"/>
              <a:ea typeface="黑体" panose="02010609060101010101" pitchFamily="49" charset="-122"/>
            </a:endParaRPr>
          </a:p>
        </p:txBody>
      </p:sp>
      <p:sp>
        <p:nvSpPr>
          <p:cNvPr id="60" name="文本框 59"/>
          <p:cNvSpPr txBox="1"/>
          <p:nvPr/>
        </p:nvSpPr>
        <p:spPr>
          <a:xfrm>
            <a:off x="1211725" y="3182313"/>
            <a:ext cx="2019710" cy="315471"/>
          </a:xfrm>
          <a:prstGeom prst="rect">
            <a:avLst/>
          </a:prstGeom>
          <a:noFill/>
        </p:spPr>
        <p:txBody>
          <a:bodyPr wrap="square" lIns="68580" tIns="34290" rIns="68580" bIns="34290" rtlCol="0">
            <a:spAutoFit/>
          </a:bodyPr>
          <a:lstStyle/>
          <a:p>
            <a:r>
              <a:rPr lang="zh-CN" altLang="en-US" sz="1600" b="1" u="sng" dirty="0" smtClean="0">
                <a:solidFill>
                  <a:schemeClr val="tx1">
                    <a:lumMod val="95000"/>
                    <a:lumOff val="5000"/>
                  </a:schemeClr>
                </a:solidFill>
                <a:latin typeface="黑体" panose="02010609060101010101" pitchFamily="49" charset="-122"/>
                <a:ea typeface="黑体" panose="02010609060101010101" pitchFamily="49" charset="-122"/>
                <a:hlinkClick r:id="rId3" action="ppaction://hlinksldjump"/>
              </a:rPr>
              <a:t>修复技术方案设计</a:t>
            </a:r>
            <a:endParaRPr lang="zh-CN" altLang="en-US" sz="1600" b="1" u="sng"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62" name="文本框 61"/>
          <p:cNvSpPr txBox="1"/>
          <p:nvPr/>
        </p:nvSpPr>
        <p:spPr>
          <a:xfrm>
            <a:off x="5302084" y="1599782"/>
            <a:ext cx="2019710" cy="315471"/>
          </a:xfrm>
          <a:prstGeom prst="rect">
            <a:avLst/>
          </a:prstGeom>
          <a:noFill/>
        </p:spPr>
        <p:txBody>
          <a:bodyPr wrap="square" lIns="68580" tIns="34290" rIns="68580" bIns="34290" rtlCol="0">
            <a:spAutoFit/>
          </a:bodyPr>
          <a:lstStyle/>
          <a:p>
            <a:r>
              <a:rPr lang="zh-CN" altLang="en-US" sz="1600" b="1" dirty="0">
                <a:latin typeface="黑体" panose="02010609060101010101" pitchFamily="49" charset="-122"/>
                <a:ea typeface="黑体" panose="02010609060101010101" pitchFamily="49" charset="-122"/>
              </a:rPr>
              <a:t>总费用估算</a:t>
            </a:r>
          </a:p>
        </p:txBody>
      </p:sp>
      <p:sp>
        <p:nvSpPr>
          <p:cNvPr id="64" name="文本框 63"/>
          <p:cNvSpPr txBox="1"/>
          <p:nvPr/>
        </p:nvSpPr>
        <p:spPr>
          <a:xfrm>
            <a:off x="5378587" y="3013881"/>
            <a:ext cx="2019710" cy="315471"/>
          </a:xfrm>
          <a:prstGeom prst="rect">
            <a:avLst/>
          </a:prstGeom>
          <a:noFill/>
        </p:spPr>
        <p:txBody>
          <a:bodyPr wrap="square" lIns="68580" tIns="34290" rIns="68580" bIns="34290" rtlCol="0">
            <a:spAutoFit/>
          </a:bodyPr>
          <a:lstStyle/>
          <a:p>
            <a:r>
              <a:rPr lang="zh-CN" altLang="en-US" sz="1600" b="1" dirty="0">
                <a:latin typeface="黑体" panose="02010609060101010101" pitchFamily="49" charset="-122"/>
                <a:ea typeface="黑体" panose="02010609060101010101" pitchFamily="49" charset="-122"/>
              </a:rPr>
              <a:t>周期估算</a:t>
            </a:r>
          </a:p>
        </p:txBody>
      </p:sp>
      <p:sp>
        <p:nvSpPr>
          <p:cNvPr id="65" name="文本框 64"/>
          <p:cNvSpPr txBox="1"/>
          <p:nvPr/>
        </p:nvSpPr>
        <p:spPr>
          <a:xfrm>
            <a:off x="3231435" y="2067694"/>
            <a:ext cx="2153102" cy="684803"/>
          </a:xfrm>
          <a:prstGeom prst="rect">
            <a:avLst/>
          </a:prstGeom>
          <a:noFill/>
        </p:spPr>
        <p:txBody>
          <a:bodyPr wrap="square" lIns="68580" tIns="34290" rIns="68580" bIns="34290" rtlCol="0">
            <a:spAutoFit/>
          </a:bodyPr>
          <a:lstStyle/>
          <a:p>
            <a:pPr algn="ctr"/>
            <a:r>
              <a:rPr lang="zh-CN" altLang="en-US" sz="2000" b="1" dirty="0" smtClean="0">
                <a:solidFill>
                  <a:schemeClr val="bg1">
                    <a:lumMod val="50000"/>
                  </a:schemeClr>
                </a:solidFill>
                <a:latin typeface="黑体" panose="02010609060101010101" pitchFamily="49" charset="-122"/>
                <a:ea typeface="黑体" panose="02010609060101010101" pitchFamily="49" charset="-122"/>
              </a:rPr>
              <a:t>修复技术备选方案包含要素</a:t>
            </a:r>
            <a:endParaRPr lang="zh-CN" altLang="en-US" sz="2000" b="1" dirty="0">
              <a:solidFill>
                <a:schemeClr val="bg1">
                  <a:lumMod val="50000"/>
                </a:schemeClr>
              </a:solidFill>
              <a:latin typeface="黑体" panose="02010609060101010101" pitchFamily="49" charset="-122"/>
              <a:ea typeface="黑体" panose="02010609060101010101" pitchFamily="49" charset="-122"/>
            </a:endParaRPr>
          </a:p>
        </p:txBody>
      </p:sp>
      <p:sp>
        <p:nvSpPr>
          <p:cNvPr id="28" name="矩形 27"/>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9" name="矩形 28"/>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形成修复技术备选方案</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29328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7109" y="771550"/>
            <a:ext cx="7895332" cy="3240360"/>
            <a:chOff x="2080929" y="1803288"/>
            <a:chExt cx="8030144" cy="3373648"/>
          </a:xfrm>
        </p:grpSpPr>
        <p:sp>
          <p:nvSpPr>
            <p:cNvPr id="7" name="椭圆 6"/>
            <p:cNvSpPr/>
            <p:nvPr/>
          </p:nvSpPr>
          <p:spPr>
            <a:xfrm>
              <a:off x="2373260" y="1803288"/>
              <a:ext cx="1651846" cy="1651844"/>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9"/>
            <p:cNvSpPr txBox="1"/>
            <p:nvPr/>
          </p:nvSpPr>
          <p:spPr>
            <a:xfrm>
              <a:off x="2528928" y="3658925"/>
              <a:ext cx="1261884" cy="307777"/>
            </a:xfrm>
            <a:prstGeom prst="rect">
              <a:avLst/>
            </a:prstGeom>
            <a:noFill/>
          </p:spPr>
          <p:txBody>
            <a:bodyPr wrap="none" rtlCol="0">
              <a:spAutoFit/>
            </a:bodyPr>
            <a:lstStyle/>
            <a:p>
              <a:r>
                <a:rPr lang="zh-CN" altLang="en-US" sz="1400" dirty="0" smtClean="0">
                  <a:solidFill>
                    <a:srgbClr val="311B0A"/>
                  </a:solidFill>
                  <a:latin typeface="黑体" panose="02010609060101010101" pitchFamily="49" charset="-122"/>
                  <a:ea typeface="黑体" panose="02010609060101010101" pitchFamily="49" charset="-122"/>
                </a:rPr>
                <a:t>制定技术路线</a:t>
              </a:r>
              <a:endParaRPr lang="zh-CN" altLang="en-US" sz="1400" dirty="0">
                <a:solidFill>
                  <a:srgbClr val="311B0A"/>
                </a:solidFill>
                <a:latin typeface="黑体" panose="02010609060101010101" pitchFamily="49" charset="-122"/>
                <a:ea typeface="黑体" panose="02010609060101010101" pitchFamily="49" charset="-122"/>
              </a:endParaRPr>
            </a:p>
          </p:txBody>
        </p:sp>
        <p:grpSp>
          <p:nvGrpSpPr>
            <p:cNvPr id="9" name="组合 8"/>
            <p:cNvGrpSpPr/>
            <p:nvPr/>
          </p:nvGrpSpPr>
          <p:grpSpPr>
            <a:xfrm>
              <a:off x="2528928" y="1958955"/>
              <a:ext cx="1340511" cy="1340511"/>
              <a:chOff x="-2602411" y="4085845"/>
              <a:chExt cx="1340511" cy="1340511"/>
            </a:xfrm>
          </p:grpSpPr>
          <p:sp>
            <p:nvSpPr>
              <p:cNvPr id="29" name="椭圆 28"/>
              <p:cNvSpPr/>
              <p:nvPr/>
            </p:nvSpPr>
            <p:spPr>
              <a:xfrm>
                <a:off x="-2602411" y="4085845"/>
                <a:ext cx="1340511" cy="13405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59382" y="4312674"/>
                <a:ext cx="654454" cy="965041"/>
              </a:xfrm>
              <a:prstGeom prst="rect">
                <a:avLst/>
              </a:prstGeom>
            </p:spPr>
          </p:pic>
        </p:grpSp>
        <p:cxnSp>
          <p:nvCxnSpPr>
            <p:cNvPr id="10" name="直接连接符 9"/>
            <p:cNvCxnSpPr/>
            <p:nvPr/>
          </p:nvCxnSpPr>
          <p:spPr>
            <a:xfrm>
              <a:off x="2106435" y="3610799"/>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06435" y="4075077"/>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7"/>
            <p:cNvSpPr txBox="1"/>
            <p:nvPr/>
          </p:nvSpPr>
          <p:spPr>
            <a:xfrm>
              <a:off x="2080929" y="4158387"/>
              <a:ext cx="2303486" cy="572464"/>
            </a:xfrm>
            <a:prstGeom prst="rect">
              <a:avLst/>
            </a:prstGeom>
            <a:noFill/>
          </p:spPr>
          <p:txBody>
            <a:bodyPr wrap="square" rtlCol="0">
              <a:spAutoFit/>
            </a:bodyPr>
            <a:lstStyle/>
            <a:p>
              <a:pPr algn="just">
                <a:lnSpc>
                  <a:spcPct val="130000"/>
                </a:lnSpc>
              </a:pP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应反映污染场地修复总体思路、修复模式及工艺流程。</a:t>
              </a:r>
              <a:endParaRPr lang="zh-CN" altLang="en-US" sz="1200" i="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3" name="椭圆 12"/>
            <p:cNvSpPr/>
            <p:nvPr/>
          </p:nvSpPr>
          <p:spPr>
            <a:xfrm>
              <a:off x="5236589" y="1803288"/>
              <a:ext cx="1651846" cy="1651844"/>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9"/>
            <p:cNvSpPr txBox="1"/>
            <p:nvPr/>
          </p:nvSpPr>
          <p:spPr>
            <a:xfrm>
              <a:off x="5089476" y="3658925"/>
              <a:ext cx="2339102" cy="307777"/>
            </a:xfrm>
            <a:prstGeom prst="rect">
              <a:avLst/>
            </a:prstGeom>
            <a:noFill/>
          </p:spPr>
          <p:txBody>
            <a:bodyPr wrap="none" rtlCol="0">
              <a:spAutoFit/>
            </a:bodyPr>
            <a:lstStyle/>
            <a:p>
              <a:r>
                <a:rPr lang="zh-CN" altLang="en-US" sz="1400" dirty="0" smtClean="0">
                  <a:solidFill>
                    <a:srgbClr val="311B0A"/>
                  </a:solidFill>
                  <a:latin typeface="黑体" panose="02010609060101010101" pitchFamily="49" charset="-122"/>
                  <a:ea typeface="黑体" panose="02010609060101010101" pitchFamily="49" charset="-122"/>
                </a:rPr>
                <a:t>确定各修复技术的应用规模</a:t>
              </a:r>
              <a:endParaRPr lang="zh-CN" altLang="en-US" sz="1400" dirty="0">
                <a:solidFill>
                  <a:srgbClr val="311B0A"/>
                </a:solidFill>
                <a:latin typeface="黑体" panose="02010609060101010101" pitchFamily="49" charset="-122"/>
                <a:ea typeface="黑体" panose="02010609060101010101" pitchFamily="49" charset="-122"/>
              </a:endParaRPr>
            </a:p>
          </p:txBody>
        </p:sp>
        <p:grpSp>
          <p:nvGrpSpPr>
            <p:cNvPr id="15" name="组合 14"/>
            <p:cNvGrpSpPr/>
            <p:nvPr/>
          </p:nvGrpSpPr>
          <p:grpSpPr>
            <a:xfrm>
              <a:off x="5392257" y="1958955"/>
              <a:ext cx="1340511" cy="1340511"/>
              <a:chOff x="-2602411" y="4085845"/>
              <a:chExt cx="1340511" cy="1340511"/>
            </a:xfrm>
          </p:grpSpPr>
          <p:sp>
            <p:nvSpPr>
              <p:cNvPr id="27" name="椭圆 26"/>
              <p:cNvSpPr/>
              <p:nvPr/>
            </p:nvSpPr>
            <p:spPr>
              <a:xfrm>
                <a:off x="-2602411" y="4085845"/>
                <a:ext cx="1340511" cy="13405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59382" y="4312674"/>
                <a:ext cx="654454" cy="965041"/>
              </a:xfrm>
              <a:prstGeom prst="rect">
                <a:avLst/>
              </a:prstGeom>
            </p:spPr>
          </p:pic>
        </p:grpSp>
        <p:cxnSp>
          <p:nvCxnSpPr>
            <p:cNvPr id="16" name="直接连接符 15"/>
            <p:cNvCxnSpPr/>
            <p:nvPr/>
          </p:nvCxnSpPr>
          <p:spPr>
            <a:xfrm>
              <a:off x="4969764" y="3610799"/>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69764" y="4075077"/>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文本框 25"/>
            <p:cNvSpPr txBox="1"/>
            <p:nvPr/>
          </p:nvSpPr>
          <p:spPr>
            <a:xfrm>
              <a:off x="4944258" y="4158387"/>
              <a:ext cx="2303486" cy="423321"/>
            </a:xfrm>
            <a:prstGeom prst="rect">
              <a:avLst/>
            </a:prstGeom>
            <a:noFill/>
          </p:spPr>
          <p:txBody>
            <a:bodyPr wrap="square" rtlCol="0">
              <a:spAutoFit/>
            </a:bodyPr>
            <a:lstStyle/>
            <a:p>
              <a:pPr algn="just">
                <a:lnSpc>
                  <a:spcPct val="130000"/>
                </a:lnSpc>
              </a:pPr>
              <a:endParaRPr lang="zh-CN" altLang="en-US" dirty="0">
                <a:solidFill>
                  <a:schemeClr val="tx1">
                    <a:lumMod val="75000"/>
                    <a:lumOff val="25000"/>
                  </a:schemeClr>
                </a:solidFill>
              </a:endParaRPr>
            </a:p>
          </p:txBody>
        </p:sp>
        <p:sp>
          <p:nvSpPr>
            <p:cNvPr id="19" name="椭圆 18"/>
            <p:cNvSpPr/>
            <p:nvPr/>
          </p:nvSpPr>
          <p:spPr>
            <a:xfrm>
              <a:off x="8099918" y="1803288"/>
              <a:ext cx="1651846" cy="1651844"/>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7"/>
            <p:cNvSpPr txBox="1"/>
            <p:nvPr/>
          </p:nvSpPr>
          <p:spPr>
            <a:xfrm>
              <a:off x="8090970" y="3616017"/>
              <a:ext cx="1800493" cy="307777"/>
            </a:xfrm>
            <a:prstGeom prst="rect">
              <a:avLst/>
            </a:prstGeom>
            <a:noFill/>
          </p:spPr>
          <p:txBody>
            <a:bodyPr wrap="none" rtlCol="0">
              <a:spAutoFit/>
            </a:bodyPr>
            <a:lstStyle/>
            <a:p>
              <a:r>
                <a:rPr lang="zh-CN" altLang="en-US" sz="1400" dirty="0" smtClean="0">
                  <a:solidFill>
                    <a:srgbClr val="311B0A"/>
                  </a:solidFill>
                  <a:latin typeface="黑体" panose="02010609060101010101" pitchFamily="49" charset="-122"/>
                  <a:ea typeface="黑体" panose="02010609060101010101" pitchFamily="49" charset="-122"/>
                </a:rPr>
                <a:t>确定工艺流程及参数</a:t>
              </a:r>
              <a:endParaRPr lang="zh-CN" altLang="en-US" sz="1400" dirty="0">
                <a:solidFill>
                  <a:srgbClr val="311B0A"/>
                </a:solidFill>
                <a:latin typeface="黑体" panose="02010609060101010101" pitchFamily="49" charset="-122"/>
                <a:ea typeface="黑体" panose="02010609060101010101" pitchFamily="49" charset="-122"/>
              </a:endParaRPr>
            </a:p>
          </p:txBody>
        </p:sp>
        <p:grpSp>
          <p:nvGrpSpPr>
            <p:cNvPr id="21" name="组合 20"/>
            <p:cNvGrpSpPr/>
            <p:nvPr/>
          </p:nvGrpSpPr>
          <p:grpSpPr>
            <a:xfrm>
              <a:off x="8255586" y="1958955"/>
              <a:ext cx="1340511" cy="1340511"/>
              <a:chOff x="-2602411" y="4085845"/>
              <a:chExt cx="1340511" cy="1340511"/>
            </a:xfrm>
          </p:grpSpPr>
          <p:sp>
            <p:nvSpPr>
              <p:cNvPr id="25" name="椭圆 24"/>
              <p:cNvSpPr/>
              <p:nvPr/>
            </p:nvSpPr>
            <p:spPr>
              <a:xfrm>
                <a:off x="-2602411" y="4085845"/>
                <a:ext cx="1340511" cy="13405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59382" y="4312674"/>
                <a:ext cx="654454" cy="965041"/>
              </a:xfrm>
              <a:prstGeom prst="rect">
                <a:avLst/>
              </a:prstGeom>
            </p:spPr>
          </p:pic>
        </p:grpSp>
        <p:cxnSp>
          <p:nvCxnSpPr>
            <p:cNvPr id="22" name="直接连接符 21"/>
            <p:cNvCxnSpPr/>
            <p:nvPr/>
          </p:nvCxnSpPr>
          <p:spPr>
            <a:xfrm>
              <a:off x="7833093" y="3610799"/>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33093" y="4075077"/>
              <a:ext cx="227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33"/>
            <p:cNvSpPr txBox="1"/>
            <p:nvPr/>
          </p:nvSpPr>
          <p:spPr>
            <a:xfrm>
              <a:off x="7807587" y="4158387"/>
              <a:ext cx="2303486" cy="101854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200" i="1" dirty="0">
                  <a:solidFill>
                    <a:schemeClr val="tx1">
                      <a:lumMod val="75000"/>
                      <a:lumOff val="25000"/>
                    </a:schemeClr>
                  </a:solidFill>
                  <a:latin typeface="黑体" panose="02010609060101010101" pitchFamily="49" charset="-122"/>
                  <a:ea typeface="黑体" panose="02010609060101010101" pitchFamily="49" charset="-122"/>
                </a:rPr>
                <a:t>设备处理</a:t>
              </a: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能力</a:t>
              </a:r>
              <a:endParaRPr lang="en-US" altLang="zh-CN" sz="1200" i="1" dirty="0" smtClean="0">
                <a:solidFill>
                  <a:schemeClr val="tx1">
                    <a:lumMod val="75000"/>
                    <a:lumOff val="25000"/>
                  </a:schemeClr>
                </a:solidFill>
                <a:latin typeface="黑体" panose="02010609060101010101" pitchFamily="49" charset="-122"/>
                <a:ea typeface="黑体" panose="02010609060101010101" pitchFamily="49" charset="-122"/>
              </a:endParaRPr>
            </a:p>
            <a:p>
              <a:pPr marL="171450" indent="-171450" algn="just">
                <a:lnSpc>
                  <a:spcPct val="130000"/>
                </a:lnSpc>
                <a:buFont typeface="Wingdings" panose="05000000000000000000" pitchFamily="2" charset="2"/>
                <a:buChar char="n"/>
              </a:pP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每</a:t>
              </a:r>
              <a:r>
                <a:rPr lang="zh-CN" altLang="en-US" sz="1200" i="1" dirty="0">
                  <a:solidFill>
                    <a:schemeClr val="tx1">
                      <a:lumMod val="75000"/>
                      <a:lumOff val="25000"/>
                    </a:schemeClr>
                  </a:solidFill>
                  <a:latin typeface="黑体" panose="02010609060101010101" pitchFamily="49" charset="-122"/>
                  <a:ea typeface="黑体" panose="02010609060101010101" pitchFamily="49" charset="-122"/>
                </a:rPr>
                <a:t>批次处理所需</a:t>
              </a: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时间</a:t>
              </a:r>
              <a:endParaRPr lang="en-US" altLang="zh-CN" sz="1200" i="1" dirty="0" smtClean="0">
                <a:solidFill>
                  <a:schemeClr val="tx1">
                    <a:lumMod val="75000"/>
                    <a:lumOff val="25000"/>
                  </a:schemeClr>
                </a:solidFill>
                <a:latin typeface="黑体" panose="02010609060101010101" pitchFamily="49" charset="-122"/>
                <a:ea typeface="黑体" panose="02010609060101010101" pitchFamily="49" charset="-122"/>
              </a:endParaRPr>
            </a:p>
            <a:p>
              <a:pPr marL="171450" indent="-171450" algn="just">
                <a:lnSpc>
                  <a:spcPct val="130000"/>
                </a:lnSpc>
                <a:buFont typeface="Wingdings" panose="05000000000000000000" pitchFamily="2" charset="2"/>
                <a:buChar char="n"/>
              </a:pP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处理条件及能耗</a:t>
              </a:r>
              <a:endParaRPr lang="en-US" altLang="zh-CN" sz="1200" i="1" dirty="0" smtClean="0">
                <a:solidFill>
                  <a:schemeClr val="tx1">
                    <a:lumMod val="75000"/>
                    <a:lumOff val="25000"/>
                  </a:schemeClr>
                </a:solidFill>
                <a:latin typeface="黑体" panose="02010609060101010101" pitchFamily="49" charset="-122"/>
                <a:ea typeface="黑体" panose="02010609060101010101" pitchFamily="49" charset="-122"/>
              </a:endParaRPr>
            </a:p>
            <a:p>
              <a:pPr marL="171450" indent="-171450" algn="just">
                <a:lnSpc>
                  <a:spcPct val="130000"/>
                </a:lnSpc>
                <a:buFont typeface="Wingdings" panose="05000000000000000000" pitchFamily="2" charset="2"/>
                <a:buChar char="n"/>
              </a:pP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设备</a:t>
              </a:r>
              <a:r>
                <a:rPr lang="zh-CN" altLang="en-US" sz="1200" i="1" dirty="0">
                  <a:solidFill>
                    <a:schemeClr val="tx1">
                      <a:lumMod val="75000"/>
                      <a:lumOff val="25000"/>
                    </a:schemeClr>
                  </a:solidFill>
                  <a:latin typeface="黑体" panose="02010609060101010101" pitchFamily="49" charset="-122"/>
                  <a:ea typeface="黑体" panose="02010609060101010101" pitchFamily="49" charset="-122"/>
                </a:rPr>
                <a:t>占地面积或作业区面积</a:t>
              </a:r>
            </a:p>
          </p:txBody>
        </p:sp>
      </p:grpSp>
      <p:sp>
        <p:nvSpPr>
          <p:cNvPr id="12288" name="矩形 12287"/>
          <p:cNvSpPr/>
          <p:nvPr/>
        </p:nvSpPr>
        <p:spPr>
          <a:xfrm>
            <a:off x="3525943" y="3126649"/>
            <a:ext cx="2630233" cy="1498680"/>
          </a:xfrm>
          <a:prstGeom prst="rect">
            <a:avLst/>
          </a:prstGeom>
        </p:spPr>
        <p:txBody>
          <a:bodyPr wrap="square">
            <a:spAutoFit/>
          </a:bodyPr>
          <a:lstStyle/>
          <a:p>
            <a:pPr marL="171450" indent="-171450" algn="just">
              <a:lnSpc>
                <a:spcPct val="130000"/>
              </a:lnSpc>
              <a:buFont typeface="Wingdings" panose="05000000000000000000" pitchFamily="2" charset="2"/>
              <a:buChar char="n"/>
            </a:pPr>
            <a:r>
              <a:rPr lang="zh-CN" altLang="zh-CN" sz="1200" i="1" dirty="0">
                <a:solidFill>
                  <a:schemeClr val="tx1">
                    <a:lumMod val="75000"/>
                    <a:lumOff val="25000"/>
                  </a:schemeClr>
                </a:solidFill>
                <a:latin typeface="黑体" panose="02010609060101010101" pitchFamily="49" charset="-122"/>
                <a:ea typeface="黑体" panose="02010609060101010101" pitchFamily="49" charset="-122"/>
              </a:rPr>
              <a:t>污染土壤需要修复的面积、深度、土方</a:t>
            </a: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量</a:t>
            </a:r>
            <a:r>
              <a:rPr lang="zh-CN" altLang="en-US" sz="1200" i="1" dirty="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1200" i="1" dirty="0" smtClean="0">
              <a:solidFill>
                <a:schemeClr val="tx1">
                  <a:lumMod val="75000"/>
                  <a:lumOff val="25000"/>
                </a:schemeClr>
              </a:solidFill>
              <a:latin typeface="黑体" panose="02010609060101010101" pitchFamily="49" charset="-122"/>
              <a:ea typeface="黑体" panose="02010609060101010101" pitchFamily="49" charset="-122"/>
            </a:endParaRPr>
          </a:p>
          <a:p>
            <a:pPr marL="171450" indent="-171450" algn="just">
              <a:lnSpc>
                <a:spcPct val="130000"/>
              </a:lnSpc>
              <a:buFont typeface="Wingdings" panose="05000000000000000000" pitchFamily="2" charset="2"/>
              <a:buChar char="n"/>
            </a:pP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污染</a:t>
            </a:r>
            <a:r>
              <a:rPr lang="zh-CN" altLang="zh-CN" sz="1200" i="1" dirty="0">
                <a:solidFill>
                  <a:schemeClr val="tx1">
                    <a:lumMod val="75000"/>
                    <a:lumOff val="25000"/>
                  </a:schemeClr>
                </a:solidFill>
                <a:latin typeface="黑体" panose="02010609060101010101" pitchFamily="49" charset="-122"/>
                <a:ea typeface="黑体" panose="02010609060101010101" pitchFamily="49" charset="-122"/>
              </a:rPr>
              <a:t>地下水需修复的面积、深度、</a:t>
            </a: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出水量</a:t>
            </a: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1200" i="1" dirty="0" smtClean="0">
              <a:solidFill>
                <a:schemeClr val="tx1">
                  <a:lumMod val="75000"/>
                  <a:lumOff val="25000"/>
                </a:schemeClr>
              </a:solidFill>
              <a:latin typeface="黑体" panose="02010609060101010101" pitchFamily="49" charset="-122"/>
              <a:ea typeface="黑体" panose="02010609060101010101" pitchFamily="49" charset="-122"/>
            </a:endParaRPr>
          </a:p>
          <a:p>
            <a:pPr marL="171450" indent="-171450" algn="just">
              <a:lnSpc>
                <a:spcPct val="130000"/>
              </a:lnSpc>
              <a:buFont typeface="Wingdings" panose="05000000000000000000" pitchFamily="2" charset="2"/>
              <a:buChar char="n"/>
            </a:pP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同时</a:t>
            </a: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a:t>
            </a: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应</a:t>
            </a:r>
            <a:r>
              <a:rPr lang="zh-CN" altLang="zh-CN" sz="1200" i="1" dirty="0">
                <a:solidFill>
                  <a:schemeClr val="tx1">
                    <a:lumMod val="75000"/>
                    <a:lumOff val="25000"/>
                  </a:schemeClr>
                </a:solidFill>
                <a:latin typeface="黑体" panose="02010609060101010101" pitchFamily="49" charset="-122"/>
                <a:ea typeface="黑体" panose="02010609060101010101" pitchFamily="49" charset="-122"/>
              </a:rPr>
              <a:t>考虑修复过程中开挖、围堵等工程辅助措施的工程</a:t>
            </a:r>
            <a:r>
              <a:rPr lang="zh-CN" altLang="zh-CN" sz="1200" i="1" dirty="0" smtClean="0">
                <a:solidFill>
                  <a:schemeClr val="tx1">
                    <a:lumMod val="75000"/>
                    <a:lumOff val="25000"/>
                  </a:schemeClr>
                </a:solidFill>
                <a:latin typeface="黑体" panose="02010609060101010101" pitchFamily="49" charset="-122"/>
                <a:ea typeface="黑体" panose="02010609060101010101" pitchFamily="49" charset="-122"/>
              </a:rPr>
              <a:t>量</a:t>
            </a:r>
            <a:r>
              <a:rPr lang="zh-CN" altLang="en-US" sz="1200" i="1" dirty="0" smtClean="0">
                <a:solidFill>
                  <a:schemeClr val="tx1">
                    <a:lumMod val="75000"/>
                    <a:lumOff val="25000"/>
                  </a:schemeClr>
                </a:solidFill>
                <a:latin typeface="黑体" panose="02010609060101010101" pitchFamily="49" charset="-122"/>
                <a:ea typeface="黑体" panose="02010609060101010101" pitchFamily="49" charset="-122"/>
              </a:rPr>
              <a:t>。</a:t>
            </a:r>
            <a:endParaRPr lang="zh-CN" altLang="en-US" sz="1200" i="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2289" name="矩形 12288"/>
          <p:cNvSpPr/>
          <p:nvPr/>
        </p:nvSpPr>
        <p:spPr>
          <a:xfrm>
            <a:off x="454084" y="257393"/>
            <a:ext cx="3438762" cy="369332"/>
          </a:xfrm>
          <a:prstGeom prst="rect">
            <a:avLst/>
          </a:prstGeom>
        </p:spPr>
        <p:txBody>
          <a:bodyPr wrap="none">
            <a:spAutoFit/>
          </a:bodyPr>
          <a:lstStyle/>
          <a:p>
            <a:r>
              <a:rPr lang="zh-CN" altLang="en-US" b="1" u="sng" dirty="0">
                <a:solidFill>
                  <a:schemeClr val="tx1">
                    <a:lumMod val="95000"/>
                    <a:lumOff val="5000"/>
                  </a:schemeClr>
                </a:solidFill>
                <a:latin typeface="黑体" panose="02010609060101010101" pitchFamily="49" charset="-122"/>
                <a:ea typeface="黑体" panose="02010609060101010101" pitchFamily="49" charset="-122"/>
              </a:rPr>
              <a:t>修复技术</a:t>
            </a:r>
            <a:r>
              <a:rPr lang="zh-CN" altLang="en-US" b="1" u="sng" dirty="0" smtClean="0">
                <a:solidFill>
                  <a:schemeClr val="tx1">
                    <a:lumMod val="95000"/>
                    <a:lumOff val="5000"/>
                  </a:schemeClr>
                </a:solidFill>
                <a:latin typeface="黑体" panose="02010609060101010101" pitchFamily="49" charset="-122"/>
                <a:ea typeface="黑体" panose="02010609060101010101" pitchFamily="49" charset="-122"/>
              </a:rPr>
              <a:t>方案设计包括以下要素</a:t>
            </a:r>
            <a:endParaRPr lang="zh-CN" altLang="en-US" b="1" u="sng" dirty="0">
              <a:solidFill>
                <a:schemeClr val="tx1">
                  <a:lumMod val="95000"/>
                  <a:lumOff val="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27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修复技术方案比选</a:t>
            </a:r>
            <a:endParaRPr lang="zh-CN" altLang="en-US" sz="2100" b="1" dirty="0">
              <a:solidFill>
                <a:srgbClr val="FF6600"/>
              </a:solidFill>
              <a:latin typeface="微软雅黑" pitchFamily="34" charset="-122"/>
              <a:ea typeface="微软雅黑" pitchFamily="34" charset="-122"/>
            </a:endParaRPr>
          </a:p>
        </p:txBody>
      </p:sp>
      <p:sp>
        <p:nvSpPr>
          <p:cNvPr id="4" name="矩形 3"/>
          <p:cNvSpPr/>
          <p:nvPr/>
        </p:nvSpPr>
        <p:spPr>
          <a:xfrm>
            <a:off x="4499992" y="2787774"/>
            <a:ext cx="4158462" cy="1454244"/>
          </a:xfrm>
          <a:prstGeom prst="rect">
            <a:avLst/>
          </a:prstGeom>
        </p:spPr>
        <p:txBody>
          <a:bodyPr wrap="square" lIns="68580" tIns="34290" rIns="68580" bIns="34290">
            <a:spAutoFit/>
          </a:bodyPr>
          <a:lstStyle/>
          <a:p>
            <a:pPr marL="214313" indent="-214313">
              <a:lnSpc>
                <a:spcPct val="15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形成修复技术备选方案</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bg1">
                    <a:lumMod val="50000"/>
                  </a:schemeClr>
                </a:solidFill>
                <a:latin typeface="微软雅黑" pitchFamily="34" charset="-122"/>
                <a:ea typeface="微软雅黑" pitchFamily="34" charset="-122"/>
              </a:rPr>
              <a:t>方案比选</a:t>
            </a:r>
            <a:endParaRPr lang="en-US" altLang="zh-CN" sz="1600" kern="0" dirty="0" smtClean="0">
              <a:solidFill>
                <a:schemeClr val="bg1">
                  <a:lumMod val="5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accent3">
                    <a:lumMod val="40000"/>
                    <a:lumOff val="60000"/>
                  </a:schemeClr>
                </a:solidFill>
                <a:latin typeface="微软雅黑" pitchFamily="34" charset="-122"/>
                <a:ea typeface="微软雅黑" pitchFamily="34" charset="-122"/>
              </a:rPr>
              <a:t>编制修复方案技术可行性评估</a:t>
            </a:r>
            <a:endParaRPr lang="en-US" altLang="zh-CN" sz="1600" kern="0" dirty="0" smtClean="0">
              <a:solidFill>
                <a:schemeClr val="accent3">
                  <a:lumMod val="40000"/>
                  <a:lumOff val="60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79903733"/>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5" name="矩形 4"/>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比选指标体系</a:t>
            </a:r>
            <a:endParaRPr lang="zh-CN" altLang="en-US" sz="1400" dirty="0">
              <a:solidFill>
                <a:schemeClr val="tx1"/>
              </a:solidFill>
              <a:latin typeface="黑体" panose="02010609060101010101" pitchFamily="49" charset="-122"/>
              <a:ea typeface="黑体" panose="02010609060101010101" pitchFamily="49" charset="-122"/>
            </a:endParaRPr>
          </a:p>
        </p:txBody>
      </p:sp>
      <p:grpSp>
        <p:nvGrpSpPr>
          <p:cNvPr id="3" name="组合 2"/>
          <p:cNvGrpSpPr/>
          <p:nvPr/>
        </p:nvGrpSpPr>
        <p:grpSpPr>
          <a:xfrm>
            <a:off x="495086" y="1203597"/>
            <a:ext cx="8239255" cy="2736305"/>
            <a:chOff x="293185" y="1004886"/>
            <a:chExt cx="9806188" cy="3409107"/>
          </a:xfrm>
        </p:grpSpPr>
        <p:sp>
          <p:nvSpPr>
            <p:cNvPr id="7" name="AutoShape 27"/>
            <p:cNvSpPr>
              <a:spLocks noChangeArrowheads="1"/>
            </p:cNvSpPr>
            <p:nvPr/>
          </p:nvSpPr>
          <p:spPr bwMode="gray">
            <a:xfrm flipV="1">
              <a:off x="438514" y="1419641"/>
              <a:ext cx="1485900" cy="10287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8" name="AutoShape 28"/>
            <p:cNvSpPr>
              <a:spLocks noChangeArrowheads="1"/>
            </p:cNvSpPr>
            <p:nvPr/>
          </p:nvSpPr>
          <p:spPr bwMode="gray">
            <a:xfrm flipV="1">
              <a:off x="2979795" y="1419641"/>
              <a:ext cx="1485900" cy="1028700"/>
            </a:xfrm>
            <a:prstGeom prst="triangle">
              <a:avLst>
                <a:gd name="adj" fmla="val 50000"/>
              </a:avLst>
            </a:prstGeom>
            <a:gradFill rotWithShape="1">
              <a:gsLst>
                <a:gs pos="0">
                  <a:srgbClr val="FFC000"/>
                </a:gs>
                <a:gs pos="100000">
                  <a:schemeClr val="accent1">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9" name="AutoShape 29"/>
            <p:cNvSpPr>
              <a:spLocks noChangeArrowheads="1"/>
            </p:cNvSpPr>
            <p:nvPr/>
          </p:nvSpPr>
          <p:spPr bwMode="gray">
            <a:xfrm flipV="1">
              <a:off x="5465820" y="1419641"/>
              <a:ext cx="1485900" cy="1028700"/>
            </a:xfrm>
            <a:prstGeom prst="triangle">
              <a:avLst>
                <a:gd name="adj" fmla="val 50000"/>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lIns="68580" tIns="34290" rIns="68580" bIns="34290" anchor="ctr"/>
            <a:lstStyle/>
            <a:p>
              <a:pPr>
                <a:defRPr/>
              </a:pPr>
              <a:endParaRPr lang="zh-CN" altLang="en-US"/>
            </a:p>
          </p:txBody>
        </p:sp>
        <p:sp>
          <p:nvSpPr>
            <p:cNvPr id="10" name="椭圆 9"/>
            <p:cNvSpPr/>
            <p:nvPr/>
          </p:nvSpPr>
          <p:spPr>
            <a:xfrm>
              <a:off x="293185" y="2524543"/>
              <a:ext cx="1889450" cy="188945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椭圆 10"/>
            <p:cNvSpPr/>
            <p:nvPr/>
          </p:nvSpPr>
          <p:spPr>
            <a:xfrm>
              <a:off x="2797701" y="2524543"/>
              <a:ext cx="1889450" cy="1889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椭圆 11"/>
            <p:cNvSpPr/>
            <p:nvPr/>
          </p:nvSpPr>
          <p:spPr>
            <a:xfrm>
              <a:off x="5273642" y="2524542"/>
              <a:ext cx="1889450" cy="188945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395536" y="1015684"/>
              <a:ext cx="2299814" cy="702540"/>
            </a:xfrm>
            <a:prstGeom prst="rect">
              <a:avLst/>
            </a:prstGeom>
          </p:spPr>
          <p:txBody>
            <a:bodyPr wrap="square" lIns="68580" tIns="34290" rIns="68580" bIns="34290">
              <a:spAutoFit/>
            </a:bodyPr>
            <a:lstStyle/>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可操作性；</a:t>
              </a:r>
              <a:endParaRPr lang="en-US" altLang="zh-CN" sz="1200" dirty="0" smtClean="0">
                <a:solidFill>
                  <a:schemeClr val="tx1">
                    <a:lumMod val="65000"/>
                    <a:lumOff val="35000"/>
                  </a:schemeClr>
                </a:solidFill>
                <a:latin typeface="幼圆" panose="02010509060101010101" pitchFamily="49" charset="-122"/>
                <a:ea typeface="幼圆" panose="02010509060101010101" pitchFamily="49" charset="-122"/>
              </a:endParaRPr>
            </a:p>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污染物去除效率；</a:t>
              </a:r>
              <a:endParaRPr lang="en-US" altLang="zh-CN" sz="1200" dirty="0" smtClean="0">
                <a:solidFill>
                  <a:schemeClr val="tx1">
                    <a:lumMod val="65000"/>
                    <a:lumOff val="35000"/>
                  </a:schemeClr>
                </a:solidFill>
                <a:latin typeface="幼圆" panose="02010509060101010101" pitchFamily="49" charset="-122"/>
                <a:ea typeface="幼圆" panose="02010509060101010101" pitchFamily="49" charset="-122"/>
              </a:endParaRPr>
            </a:p>
            <a:p>
              <a:pPr marL="228600" indent="-228600">
                <a:buFont typeface="Wingdings" panose="05000000000000000000" pitchFamily="2" charset="2"/>
                <a:buChar char="n"/>
              </a:pPr>
              <a:r>
                <a:rPr lang="zh-CN" altLang="en-US" sz="1200" dirty="0" smtClean="0">
                  <a:solidFill>
                    <a:schemeClr val="tx1">
                      <a:lumMod val="65000"/>
                      <a:lumOff val="35000"/>
                    </a:schemeClr>
                  </a:solidFill>
                  <a:latin typeface="幼圆" panose="02010509060101010101" pitchFamily="49" charset="-122"/>
                  <a:ea typeface="幼圆" panose="02010509060101010101" pitchFamily="49" charset="-122"/>
                </a:rPr>
                <a:t>修复时间。</a:t>
              </a:r>
              <a:endParaRPr lang="zh-CN" altLang="en-US" sz="12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4" name="矩形 13"/>
            <p:cNvSpPr/>
            <p:nvPr/>
          </p:nvSpPr>
          <p:spPr>
            <a:xfrm>
              <a:off x="2939774" y="1027226"/>
              <a:ext cx="2339835" cy="929872"/>
            </a:xfrm>
            <a:prstGeom prst="rect">
              <a:avLst/>
            </a:prstGeom>
          </p:spPr>
          <p:txBody>
            <a:bodyPr wrap="square" lIns="68580" tIns="34290" rIns="68580" bIns="34290">
              <a:spAutoFit/>
            </a:bodyPr>
            <a:lstStyle/>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基本建设费用</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设施费用</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运行费用</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后期费用</a:t>
              </a:r>
              <a:endParaRPr lang="zh-CN" altLang="en-US" sz="1100" dirty="0">
                <a:solidFill>
                  <a:schemeClr val="tx1">
                    <a:lumMod val="65000"/>
                    <a:lumOff val="35000"/>
                  </a:schemeClr>
                </a:solidFill>
                <a:latin typeface="Times New Roman" panose="02020603050405020304" pitchFamily="18" charset="0"/>
                <a:ea typeface="幼圆" panose="02010509060101010101" pitchFamily="49" charset="-122"/>
              </a:endParaRPr>
            </a:p>
          </p:txBody>
        </p:sp>
        <p:sp>
          <p:nvSpPr>
            <p:cNvPr id="15" name="矩形 14"/>
            <p:cNvSpPr/>
            <p:nvPr/>
          </p:nvSpPr>
          <p:spPr>
            <a:xfrm>
              <a:off x="5436578" y="1027226"/>
              <a:ext cx="2299814" cy="650500"/>
            </a:xfrm>
            <a:prstGeom prst="rect">
              <a:avLst/>
            </a:prstGeom>
          </p:spPr>
          <p:txBody>
            <a:bodyPr wrap="square" lIns="68580" tIns="34290" rIns="68580" bIns="34290">
              <a:spAutoFit/>
            </a:bodyPr>
            <a:lstStyle/>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残余风险</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长期效果</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健康影响</a:t>
              </a:r>
              <a:endParaRPr lang="zh-CN" altLang="en-US" sz="1100" dirty="0">
                <a:solidFill>
                  <a:schemeClr val="tx1">
                    <a:lumMod val="65000"/>
                    <a:lumOff val="35000"/>
                  </a:schemeClr>
                </a:solidFill>
                <a:latin typeface="Times New Roman" panose="02020603050405020304" pitchFamily="18" charset="0"/>
                <a:ea typeface="幼圆" panose="02010509060101010101" pitchFamily="49" charset="-122"/>
              </a:endParaRPr>
            </a:p>
          </p:txBody>
        </p:sp>
        <p:sp>
          <p:nvSpPr>
            <p:cNvPr id="16" name="文本框 16"/>
            <p:cNvSpPr txBox="1"/>
            <p:nvPr/>
          </p:nvSpPr>
          <p:spPr>
            <a:xfrm>
              <a:off x="365583" y="3226229"/>
              <a:ext cx="1684748" cy="355607"/>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技术指标</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17" name="文本框 18"/>
            <p:cNvSpPr txBox="1"/>
            <p:nvPr/>
          </p:nvSpPr>
          <p:spPr>
            <a:xfrm>
              <a:off x="2939774" y="3158990"/>
              <a:ext cx="1632729" cy="355607"/>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经济指标</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18" name="文本框 20"/>
            <p:cNvSpPr txBox="1"/>
            <p:nvPr/>
          </p:nvSpPr>
          <p:spPr>
            <a:xfrm>
              <a:off x="5336789" y="3153797"/>
              <a:ext cx="1743961" cy="355607"/>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环境指标</a:t>
              </a:r>
              <a:endParaRPr lang="zh-CN" altLang="en-US" sz="1600" b="1" dirty="0">
                <a:solidFill>
                  <a:schemeClr val="bg1"/>
                </a:solidFill>
                <a:latin typeface="Times New Roman" panose="02020603050405020304" pitchFamily="18" charset="0"/>
                <a:ea typeface="幼圆" panose="02010509060101010101" pitchFamily="49" charset="-122"/>
              </a:endParaRPr>
            </a:p>
          </p:txBody>
        </p:sp>
        <p:sp>
          <p:nvSpPr>
            <p:cNvPr id="19" name="AutoShape 29"/>
            <p:cNvSpPr>
              <a:spLocks noChangeArrowheads="1"/>
            </p:cNvSpPr>
            <p:nvPr/>
          </p:nvSpPr>
          <p:spPr bwMode="gray">
            <a:xfrm flipV="1">
              <a:off x="7828801" y="1397301"/>
              <a:ext cx="1485900" cy="1028700"/>
            </a:xfrm>
            <a:prstGeom prst="triangle">
              <a:avLst>
                <a:gd name="adj" fmla="val 50000"/>
              </a:avLst>
            </a:prstGeom>
            <a:gradFill>
              <a:gsLst>
                <a:gs pos="0">
                  <a:srgbClr val="92D050"/>
                </a:gs>
                <a:gs pos="100000">
                  <a:schemeClr val="hlink">
                    <a:gamma/>
                    <a:tint val="0"/>
                    <a:invGamma/>
                  </a:schemeClr>
                </a:gs>
              </a:gsLst>
              <a:lin ang="5400000" scaled="1"/>
            </a:gradFill>
            <a:ln w="9525">
              <a:noFill/>
              <a:miter lim="800000"/>
              <a:headEnd/>
              <a:tailEnd/>
            </a:ln>
            <a:effectLst>
              <a:innerShdw blurRad="63500" dist="50800" dir="13500000">
                <a:prstClr val="black">
                  <a:alpha val="50000"/>
                </a:prstClr>
              </a:innerShdw>
            </a:effectLst>
          </p:spPr>
          <p:txBody>
            <a:bodyPr wrap="none" lIns="68580" tIns="34290" rIns="68580" bIns="34290" anchor="ctr"/>
            <a:lstStyle/>
            <a:p>
              <a:pPr>
                <a:defRPr/>
              </a:pPr>
              <a:endParaRPr lang="zh-CN" altLang="en-US"/>
            </a:p>
          </p:txBody>
        </p:sp>
        <p:sp>
          <p:nvSpPr>
            <p:cNvPr id="20" name="椭圆 19"/>
            <p:cNvSpPr/>
            <p:nvPr/>
          </p:nvSpPr>
          <p:spPr>
            <a:xfrm>
              <a:off x="7636623" y="2502202"/>
              <a:ext cx="1889450" cy="1889450"/>
            </a:xfrm>
            <a:prstGeom prst="ellipse">
              <a:avLst/>
            </a:prstGeom>
            <a:solidFill>
              <a:srgbClr val="92D050"/>
            </a:solidFill>
            <a:ln>
              <a:no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21" name="矩形 20"/>
            <p:cNvSpPr/>
            <p:nvPr/>
          </p:nvSpPr>
          <p:spPr>
            <a:xfrm>
              <a:off x="7799559" y="1004886"/>
              <a:ext cx="2299814" cy="459687"/>
            </a:xfrm>
            <a:prstGeom prst="rect">
              <a:avLst/>
            </a:prstGeom>
          </p:spPr>
          <p:txBody>
            <a:bodyPr wrap="square" lIns="68580" tIns="34290" rIns="68580" bIns="34290">
              <a:spAutoFit/>
            </a:bodyPr>
            <a:lstStyle/>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管理可接受程度</a:t>
              </a:r>
              <a:endParaRPr lang="en-US" altLang="zh-CN" sz="1100" dirty="0" smtClean="0">
                <a:solidFill>
                  <a:schemeClr val="tx1">
                    <a:lumMod val="65000"/>
                    <a:lumOff val="35000"/>
                  </a:schemeClr>
                </a:solidFill>
                <a:latin typeface="Times New Roman" panose="02020603050405020304" pitchFamily="18" charset="0"/>
                <a:ea typeface="幼圆" panose="02010509060101010101" pitchFamily="49" charset="-122"/>
              </a:endParaRPr>
            </a:p>
            <a:p>
              <a:pPr marL="171450" indent="-171450">
                <a:buFont typeface="Wingdings" panose="05000000000000000000" pitchFamily="2" charset="2"/>
                <a:buChar char="n"/>
              </a:pPr>
              <a:r>
                <a:rPr lang="zh-CN" altLang="en-US" sz="1100" dirty="0" smtClean="0">
                  <a:solidFill>
                    <a:schemeClr val="tx1">
                      <a:lumMod val="65000"/>
                      <a:lumOff val="35000"/>
                    </a:schemeClr>
                  </a:solidFill>
                  <a:latin typeface="Times New Roman" panose="02020603050405020304" pitchFamily="18" charset="0"/>
                  <a:ea typeface="幼圆" panose="02010509060101010101" pitchFamily="49" charset="-122"/>
                </a:rPr>
                <a:t>公众可接受程度</a:t>
              </a:r>
              <a:endParaRPr lang="zh-CN" altLang="en-US" sz="1100" dirty="0">
                <a:solidFill>
                  <a:schemeClr val="tx1">
                    <a:lumMod val="65000"/>
                    <a:lumOff val="35000"/>
                  </a:schemeClr>
                </a:solidFill>
                <a:latin typeface="Times New Roman" panose="02020603050405020304" pitchFamily="18" charset="0"/>
                <a:ea typeface="幼圆" panose="02010509060101010101" pitchFamily="49" charset="-122"/>
              </a:endParaRPr>
            </a:p>
          </p:txBody>
        </p:sp>
      </p:grpSp>
      <p:sp>
        <p:nvSpPr>
          <p:cNvPr id="23" name="文本框 20"/>
          <p:cNvSpPr txBox="1"/>
          <p:nvPr/>
        </p:nvSpPr>
        <p:spPr>
          <a:xfrm>
            <a:off x="6497061" y="3109970"/>
            <a:ext cx="1503711" cy="315471"/>
          </a:xfrm>
          <a:prstGeom prst="rect">
            <a:avLst/>
          </a:prstGeom>
          <a:noFill/>
        </p:spPr>
        <p:txBody>
          <a:bodyPr wrap="square" lIns="68580" tIns="34290" rIns="68580" bIns="34290" rtlCol="0">
            <a:spAutoFit/>
          </a:bodyPr>
          <a:lstStyle/>
          <a:p>
            <a:pPr algn="ctr"/>
            <a:r>
              <a:rPr lang="zh-CN" altLang="en-US" sz="1600" b="1" dirty="0" smtClean="0">
                <a:solidFill>
                  <a:schemeClr val="bg1"/>
                </a:solidFill>
                <a:latin typeface="Times New Roman" panose="02020603050405020304" pitchFamily="18" charset="0"/>
                <a:ea typeface="幼圆" panose="02010509060101010101" pitchFamily="49" charset="-122"/>
              </a:rPr>
              <a:t>社会指标</a:t>
            </a:r>
            <a:endParaRPr lang="zh-CN" altLang="en-US" sz="1600" b="1" dirty="0">
              <a:solidFill>
                <a:schemeClr val="bg1"/>
              </a:solidFill>
              <a:latin typeface="Times New Roman" panose="02020603050405020304" pitchFamily="18" charset="0"/>
              <a:ea typeface="幼圆" panose="02010509060101010101" pitchFamily="49" charset="-122"/>
            </a:endParaRPr>
          </a:p>
        </p:txBody>
      </p:sp>
    </p:spTree>
    <p:extLst>
      <p:ext uri="{BB962C8B-B14F-4D97-AF65-F5344CB8AC3E}">
        <p14:creationId xmlns:p14="http://schemas.microsoft.com/office/powerpoint/2010/main" val="393454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2142" y="1203598"/>
            <a:ext cx="4332110" cy="3394472"/>
          </a:xfrm>
        </p:spPr>
        <p:txBody>
          <a:bodyPr/>
          <a:lstStyle/>
          <a:p>
            <a:pPr>
              <a:lnSpc>
                <a:spcPct val="150000"/>
              </a:lnSpc>
            </a:pPr>
            <a:r>
              <a:rPr lang="zh-CN" altLang="en-US" sz="1600" dirty="0" smtClean="0"/>
              <a:t>内容：</a:t>
            </a:r>
            <a:r>
              <a:rPr lang="zh-CN" altLang="zh-CN" sz="1600" dirty="0" smtClean="0"/>
              <a:t>概</a:t>
            </a:r>
            <a:r>
              <a:rPr lang="zh-CN" altLang="zh-CN" sz="1600" dirty="0"/>
              <a:t>化场地地层分布、地下水埋深、流向、描述污染物的空间分布特征、污染物的迁移过程、迁移途径、污染介质与受体的相对位置关系、受体的关键暴露途径以及未来建筑物结构特征</a:t>
            </a:r>
            <a:r>
              <a:rPr lang="zh-CN" altLang="zh-CN" sz="1600" dirty="0" smtClean="0"/>
              <a:t>等</a:t>
            </a:r>
            <a:endParaRPr lang="en-US" altLang="zh-CN" sz="1600" dirty="0" smtClean="0"/>
          </a:p>
          <a:p>
            <a:pPr>
              <a:lnSpc>
                <a:spcPct val="150000"/>
              </a:lnSpc>
            </a:pPr>
            <a:r>
              <a:rPr lang="zh-CN" altLang="en-US" sz="1600" dirty="0" smtClean="0"/>
              <a:t>作用：指导修复策略制定及修复技术筛选</a:t>
            </a:r>
            <a:endParaRPr lang="en-US" altLang="zh-CN" sz="1600" dirty="0"/>
          </a:p>
        </p:txBody>
      </p:sp>
      <p:pic>
        <p:nvPicPr>
          <p:cNvPr id="4" name="Picture 6" descr="Contaminated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244" y="1275606"/>
            <a:ext cx="397632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47252" y="3797085"/>
            <a:ext cx="2808312" cy="307777"/>
          </a:xfrm>
          <a:prstGeom prst="rect">
            <a:avLst/>
          </a:prstGeom>
          <a:noFill/>
        </p:spPr>
        <p:txBody>
          <a:bodyPr wrap="square" rtlCol="0">
            <a:spAutoFit/>
          </a:bodyPr>
          <a:lstStyle/>
          <a:p>
            <a:r>
              <a:rPr lang="zh-CN" altLang="en-US" sz="1400" dirty="0" smtClean="0">
                <a:latin typeface="黑体" panose="02010609060101010101" pitchFamily="49" charset="-122"/>
                <a:ea typeface="黑体" panose="02010609060101010101" pitchFamily="49" charset="-122"/>
              </a:rPr>
              <a:t>图</a:t>
            </a:r>
            <a:r>
              <a:rPr lang="en-US" altLang="zh-CN" sz="1400" dirty="0" smtClean="0">
                <a:latin typeface="黑体" panose="02010609060101010101" pitchFamily="49" charset="-122"/>
                <a:ea typeface="黑体" panose="02010609060101010101" pitchFamily="49" charset="-122"/>
              </a:rPr>
              <a:t>1</a:t>
            </a:r>
            <a:r>
              <a:rPr lang="zh-CN" altLang="en-US" sz="1400" dirty="0" smtClean="0">
                <a:latin typeface="黑体" panose="02010609060101010101" pitchFamily="49" charset="-122"/>
                <a:ea typeface="黑体" panose="02010609060101010101" pitchFamily="49" charset="-122"/>
              </a:rPr>
              <a:t> 污染场地概念模型</a:t>
            </a:r>
            <a:endParaRPr lang="zh-CN" altLang="en-US" sz="1400" dirty="0">
              <a:latin typeface="黑体" panose="02010609060101010101" pitchFamily="49" charset="-122"/>
              <a:ea typeface="黑体" panose="02010609060101010101" pitchFamily="49" charset="-122"/>
            </a:endParaRPr>
          </a:p>
        </p:txBody>
      </p:sp>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细化场地概念模型</a:t>
            </a:r>
            <a:endParaRPr lang="zh-CN" altLang="en-US"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94136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5" name="矩形 4"/>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比选方法</a:t>
            </a:r>
            <a:endParaRPr lang="zh-CN" altLang="en-US" sz="1400" dirty="0">
              <a:solidFill>
                <a:schemeClr val="tx1"/>
              </a:solidFill>
              <a:latin typeface="黑体" panose="02010609060101010101" pitchFamily="49" charset="-122"/>
              <a:ea typeface="黑体" panose="02010609060101010101" pitchFamily="49" charset="-122"/>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311610"/>
            <a:ext cx="676875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275856" y="965644"/>
            <a:ext cx="2416046" cy="276999"/>
          </a:xfrm>
          <a:prstGeom prst="rect">
            <a:avLst/>
          </a:prstGeom>
        </p:spPr>
        <p:txBody>
          <a:bodyPr wrap="none">
            <a:spAutoFit/>
          </a:bodyPr>
          <a:lstStyle/>
          <a:p>
            <a:r>
              <a:rPr lang="zh-CN" altLang="en-US" sz="1200" dirty="0" smtClean="0">
                <a:latin typeface="黑体" panose="02010609060101010101" pitchFamily="49" charset="-122"/>
                <a:ea typeface="黑体" panose="02010609060101010101" pitchFamily="49" charset="-122"/>
              </a:rPr>
              <a:t>表 修复</a:t>
            </a:r>
            <a:r>
              <a:rPr lang="zh-CN" altLang="en-US" sz="1200" dirty="0">
                <a:latin typeface="黑体" panose="02010609060101010101" pitchFamily="49" charset="-122"/>
                <a:ea typeface="黑体" panose="02010609060101010101" pitchFamily="49" charset="-122"/>
              </a:rPr>
              <a:t>方案比选指标权重分配</a:t>
            </a:r>
            <a:r>
              <a:rPr lang="zh-CN" altLang="en-US" sz="1200" dirty="0" smtClean="0">
                <a:latin typeface="黑体" panose="02010609060101010101" pitchFamily="49" charset="-122"/>
                <a:ea typeface="黑体" panose="02010609060101010101" pitchFamily="49" charset="-122"/>
              </a:rPr>
              <a:t>表</a:t>
            </a:r>
            <a:endParaRPr lang="zh-CN" alt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9131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5" name="矩形 4"/>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方案比选方法</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 name="内容占位符 1"/>
          <p:cNvSpPr>
            <a:spLocks noGrp="1"/>
          </p:cNvSpPr>
          <p:nvPr>
            <p:ph idx="1"/>
          </p:nvPr>
        </p:nvSpPr>
        <p:spPr>
          <a:xfrm>
            <a:off x="251520" y="936547"/>
            <a:ext cx="4608512" cy="3744416"/>
          </a:xfrm>
        </p:spPr>
        <p:txBody>
          <a:bodyPr>
            <a:normAutofit/>
          </a:bodyPr>
          <a:lstStyle/>
          <a:p>
            <a:pPr marL="0" indent="0">
              <a:buNone/>
            </a:pPr>
            <a:r>
              <a:rPr lang="zh-CN" altLang="en-US" sz="1200" dirty="0"/>
              <a:t>（</a:t>
            </a:r>
            <a:r>
              <a:rPr lang="en-US" altLang="zh-CN" sz="1200" dirty="0"/>
              <a:t>1</a:t>
            </a:r>
            <a:r>
              <a:rPr lang="zh-CN" altLang="en-US" sz="1200" dirty="0"/>
              <a:t>）评价方法</a:t>
            </a:r>
          </a:p>
          <a:p>
            <a:pPr marL="0" indent="0">
              <a:buNone/>
            </a:pPr>
            <a:r>
              <a:rPr lang="en-US" altLang="zh-CN" sz="1200" dirty="0"/>
              <a:t>- </a:t>
            </a:r>
            <a:r>
              <a:rPr lang="zh-CN" altLang="en-US" sz="1200" dirty="0"/>
              <a:t>专家打分；其中经济指标为实际值，其他指标为专家打分值；</a:t>
            </a:r>
          </a:p>
          <a:p>
            <a:pPr marL="0" indent="0">
              <a:buNone/>
            </a:pPr>
            <a:r>
              <a:rPr lang="en-US" altLang="zh-CN" sz="1200" dirty="0"/>
              <a:t>- </a:t>
            </a:r>
            <a:r>
              <a:rPr lang="zh-CN" altLang="en-US" sz="1200" dirty="0"/>
              <a:t>将每个指标实际值或打分值进行归一化处理，得到</a:t>
            </a:r>
            <a:r>
              <a:rPr lang="en-US" altLang="zh-CN" sz="1200" dirty="0"/>
              <a:t>[0,1]</a:t>
            </a:r>
            <a:r>
              <a:rPr lang="zh-CN" altLang="en-US" sz="1200" dirty="0"/>
              <a:t>区间内的一个数；</a:t>
            </a:r>
          </a:p>
          <a:p>
            <a:pPr marL="0" indent="0">
              <a:buNone/>
            </a:pPr>
            <a:r>
              <a:rPr lang="en-US" altLang="zh-CN" sz="1200" dirty="0"/>
              <a:t>- </a:t>
            </a:r>
            <a:r>
              <a:rPr lang="zh-CN" altLang="en-US" sz="1200" dirty="0"/>
              <a:t>乘以各自的权重，并加和，得到各个方案的总得分；</a:t>
            </a:r>
          </a:p>
          <a:p>
            <a:pPr marL="0" indent="0">
              <a:buNone/>
            </a:pPr>
            <a:r>
              <a:rPr lang="en-US" altLang="zh-CN" sz="1200" dirty="0"/>
              <a:t>- </a:t>
            </a:r>
            <a:r>
              <a:rPr lang="zh-CN" altLang="en-US" sz="1200" dirty="0"/>
              <a:t>根据每个方案总得分，进行方案排序和优选</a:t>
            </a:r>
            <a:r>
              <a:rPr lang="zh-CN" altLang="en-US" sz="1200" dirty="0" smtClean="0"/>
              <a:t>。</a:t>
            </a:r>
            <a:endParaRPr lang="en-US" altLang="zh-CN" sz="1200" dirty="0" smtClean="0"/>
          </a:p>
          <a:p>
            <a:pPr marL="0" indent="0">
              <a:buNone/>
            </a:pPr>
            <a:r>
              <a:rPr lang="zh-CN" altLang="en-US" sz="1200" dirty="0"/>
              <a:t>（</a:t>
            </a:r>
            <a:r>
              <a:rPr lang="en-US" altLang="zh-CN" sz="1200" dirty="0"/>
              <a:t>2</a:t>
            </a:r>
            <a:r>
              <a:rPr lang="zh-CN" altLang="en-US" sz="1200" dirty="0"/>
              <a:t>）归一化方法</a:t>
            </a:r>
          </a:p>
          <a:p>
            <a:pPr marL="0" indent="0">
              <a:buNone/>
            </a:pPr>
            <a:r>
              <a:rPr lang="en-US" altLang="zh-CN" sz="1200" dirty="0"/>
              <a:t>- </a:t>
            </a:r>
            <a:r>
              <a:rPr lang="zh-CN" altLang="en-US" sz="1200" dirty="0"/>
              <a:t>对于经济指标，值越小越优：归一化值</a:t>
            </a:r>
            <a:r>
              <a:rPr lang="en-US" altLang="zh-CN" sz="1200" dirty="0"/>
              <a:t>=</a:t>
            </a:r>
            <a:r>
              <a:rPr lang="zh-CN" altLang="en-US" sz="1200" dirty="0"/>
              <a:t>各方案本指标的最小值</a:t>
            </a:r>
            <a:r>
              <a:rPr lang="en-US" altLang="zh-CN" sz="1200" dirty="0"/>
              <a:t>/</a:t>
            </a:r>
            <a:r>
              <a:rPr lang="zh-CN" altLang="en-US" sz="1200" dirty="0"/>
              <a:t>原值</a:t>
            </a:r>
          </a:p>
          <a:p>
            <a:pPr marL="0" indent="0">
              <a:buNone/>
            </a:pPr>
            <a:r>
              <a:rPr lang="en-US" altLang="zh-CN" sz="1200" i="1" dirty="0" err="1" smtClean="0"/>
              <a:t>B1i</a:t>
            </a:r>
            <a:r>
              <a:rPr lang="en-US" altLang="zh-CN" sz="1200" i="1" dirty="0" smtClean="0"/>
              <a:t>=</a:t>
            </a:r>
            <a:r>
              <a:rPr lang="en-US" altLang="zh-CN" sz="1200" i="1" dirty="0" err="1" smtClean="0"/>
              <a:t>y1min</a:t>
            </a:r>
            <a:r>
              <a:rPr lang="en-US" altLang="zh-CN" sz="1200" i="1" dirty="0" smtClean="0"/>
              <a:t>/</a:t>
            </a:r>
            <a:r>
              <a:rPr lang="en-US" altLang="zh-CN" sz="1200" i="1" dirty="0" err="1" smtClean="0"/>
              <a:t>y1i</a:t>
            </a:r>
            <a:r>
              <a:rPr lang="en-US" altLang="zh-CN" sz="1200" i="1" dirty="0" smtClean="0"/>
              <a:t>……………………………….</a:t>
            </a:r>
            <a:r>
              <a:rPr lang="zh-CN" altLang="en-US" sz="1200" dirty="0" smtClean="0"/>
              <a:t>（</a:t>
            </a:r>
            <a:r>
              <a:rPr lang="en-US" altLang="zh-CN" sz="1200" dirty="0" smtClean="0"/>
              <a:t>1</a:t>
            </a:r>
            <a:r>
              <a:rPr lang="zh-CN" altLang="en-US" sz="1200" dirty="0"/>
              <a:t>）</a:t>
            </a:r>
          </a:p>
          <a:p>
            <a:pPr marL="0" indent="0">
              <a:buNone/>
            </a:pPr>
            <a:r>
              <a:rPr lang="zh-CN" altLang="en-US" sz="1200" dirty="0"/>
              <a:t>式中，</a:t>
            </a:r>
          </a:p>
          <a:p>
            <a:pPr marL="0" indent="0">
              <a:buNone/>
            </a:pPr>
            <a:r>
              <a:rPr lang="en-US" altLang="zh-CN" sz="1200" i="1" dirty="0" err="1"/>
              <a:t>B1i</a:t>
            </a:r>
            <a:r>
              <a:rPr lang="en-US" altLang="zh-CN" sz="1200" i="1" dirty="0"/>
              <a:t> </a:t>
            </a:r>
            <a:r>
              <a:rPr lang="zh-CN" altLang="en-US" sz="1200" dirty="0"/>
              <a:t>表示本指标方案</a:t>
            </a:r>
            <a:r>
              <a:rPr lang="en-US" altLang="zh-CN" sz="1200" dirty="0" err="1"/>
              <a:t>i</a:t>
            </a:r>
            <a:r>
              <a:rPr lang="en-US" altLang="zh-CN" sz="1200" dirty="0"/>
              <a:t> </a:t>
            </a:r>
            <a:r>
              <a:rPr lang="zh-CN" altLang="en-US" sz="1200" dirty="0"/>
              <a:t>归一化后的值；</a:t>
            </a:r>
          </a:p>
          <a:p>
            <a:pPr marL="0" indent="0">
              <a:buNone/>
            </a:pPr>
            <a:r>
              <a:rPr lang="en-US" altLang="zh-CN" sz="1200" i="1" dirty="0" err="1"/>
              <a:t>y1min</a:t>
            </a:r>
            <a:r>
              <a:rPr lang="en-US" altLang="zh-CN" sz="1200" i="1" dirty="0"/>
              <a:t> </a:t>
            </a:r>
            <a:r>
              <a:rPr lang="zh-CN" altLang="en-US" sz="1200" dirty="0"/>
              <a:t>表示本指标各个方案的最小值</a:t>
            </a:r>
            <a:r>
              <a:rPr lang="zh-CN" altLang="en-US" sz="1200" dirty="0" smtClean="0"/>
              <a:t>；</a:t>
            </a:r>
            <a:endParaRPr lang="en-US" altLang="zh-CN" sz="1200" dirty="0" smtClean="0"/>
          </a:p>
          <a:p>
            <a:pPr marL="0" indent="0">
              <a:buNone/>
            </a:pPr>
            <a:r>
              <a:rPr lang="en-US" altLang="zh-CN" sz="1200" i="1" dirty="0" err="1"/>
              <a:t>y1i</a:t>
            </a:r>
            <a:r>
              <a:rPr lang="en-US" altLang="zh-CN" sz="1200" i="1" dirty="0"/>
              <a:t> </a:t>
            </a:r>
            <a:r>
              <a:rPr lang="zh-CN" altLang="en-US" sz="1200" dirty="0"/>
              <a:t>表示本指标方案</a:t>
            </a:r>
            <a:r>
              <a:rPr lang="en-US" altLang="zh-CN" sz="1200" dirty="0" err="1"/>
              <a:t>i</a:t>
            </a:r>
            <a:r>
              <a:rPr lang="en-US" altLang="zh-CN" sz="1200" dirty="0"/>
              <a:t> </a:t>
            </a:r>
            <a:r>
              <a:rPr lang="zh-CN" altLang="en-US" sz="1200" dirty="0"/>
              <a:t>的值；</a:t>
            </a:r>
          </a:p>
          <a:p>
            <a:pPr marL="0" indent="0">
              <a:buNone/>
            </a:pPr>
            <a:r>
              <a:rPr lang="en-US" altLang="zh-CN" sz="1200" dirty="0"/>
              <a:t>- </a:t>
            </a:r>
            <a:r>
              <a:rPr lang="zh-CN" altLang="en-US" sz="1200" dirty="0"/>
              <a:t>对于其他指标，值越大越优：归一化值</a:t>
            </a:r>
            <a:r>
              <a:rPr lang="en-US" altLang="zh-CN" sz="1200" dirty="0"/>
              <a:t>=</a:t>
            </a:r>
            <a:r>
              <a:rPr lang="zh-CN" altLang="en-US" sz="1200" dirty="0"/>
              <a:t>原值</a:t>
            </a:r>
            <a:r>
              <a:rPr lang="en-US" altLang="zh-CN" sz="1200" dirty="0"/>
              <a:t>/</a:t>
            </a:r>
            <a:r>
              <a:rPr lang="zh-CN" altLang="en-US" sz="1200" dirty="0"/>
              <a:t>各方案本指标的最大值</a:t>
            </a:r>
          </a:p>
          <a:p>
            <a:pPr marL="0" indent="0">
              <a:buNone/>
            </a:pPr>
            <a:r>
              <a:rPr lang="en-US" altLang="zh-CN" sz="1200" dirty="0" err="1"/>
              <a:t>B1i</a:t>
            </a:r>
            <a:r>
              <a:rPr lang="en-US" altLang="zh-CN" sz="1200" dirty="0"/>
              <a:t>= </a:t>
            </a:r>
            <a:r>
              <a:rPr lang="en-US" altLang="zh-CN" sz="1200" dirty="0" err="1"/>
              <a:t>y1i</a:t>
            </a:r>
            <a:r>
              <a:rPr lang="en-US" altLang="zh-CN" sz="1200" dirty="0"/>
              <a:t> /</a:t>
            </a:r>
            <a:r>
              <a:rPr lang="en-US" altLang="zh-CN" sz="1200" dirty="0" err="1"/>
              <a:t>y1max</a:t>
            </a:r>
            <a:r>
              <a:rPr lang="en-US" altLang="zh-CN" sz="1200" dirty="0"/>
              <a:t>…………………………</a:t>
            </a:r>
            <a:r>
              <a:rPr lang="zh-CN" altLang="en-US" sz="1200" dirty="0" smtClean="0"/>
              <a:t>（</a:t>
            </a:r>
            <a:r>
              <a:rPr lang="en-US" altLang="zh-CN" sz="1200" dirty="0" smtClean="0"/>
              <a:t>2</a:t>
            </a:r>
            <a:r>
              <a:rPr lang="zh-CN" altLang="en-US" sz="1200" dirty="0"/>
              <a:t>）</a:t>
            </a:r>
          </a:p>
        </p:txBody>
      </p:sp>
      <p:sp>
        <p:nvSpPr>
          <p:cNvPr id="6" name="内容占位符 1"/>
          <p:cNvSpPr txBox="1">
            <a:spLocks/>
          </p:cNvSpPr>
          <p:nvPr/>
        </p:nvSpPr>
        <p:spPr>
          <a:xfrm>
            <a:off x="5106212" y="915566"/>
            <a:ext cx="3995935"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幼圆" panose="02010509060101010101" pitchFamily="49"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300" dirty="0"/>
              <a:t>（</a:t>
            </a:r>
            <a:r>
              <a:rPr lang="en-US" altLang="zh-CN" sz="1300" dirty="0"/>
              <a:t>3</a:t>
            </a:r>
            <a:r>
              <a:rPr lang="zh-CN" altLang="en-US" sz="1300" dirty="0"/>
              <a:t>）修复方案总排序</a:t>
            </a:r>
          </a:p>
          <a:p>
            <a:pPr marL="0" indent="0">
              <a:buNone/>
            </a:pPr>
            <a:r>
              <a:rPr lang="en-US" altLang="zh-CN" sz="1300" dirty="0"/>
              <a:t>- </a:t>
            </a:r>
            <a:r>
              <a:rPr lang="zh-CN" altLang="en-US" sz="1300" dirty="0"/>
              <a:t>对各个修复方案比选指标的标准化分值进行加权求和，公式如下：</a:t>
            </a:r>
          </a:p>
          <a:p>
            <a:pPr marL="0" indent="0">
              <a:buNone/>
            </a:pPr>
            <a:r>
              <a:rPr lang="en-US" altLang="zh-CN" sz="1300" dirty="0" smtClean="0"/>
              <a:t>…</a:t>
            </a:r>
          </a:p>
          <a:p>
            <a:pPr marL="0" indent="0">
              <a:buNone/>
            </a:pPr>
            <a:endParaRPr lang="en-US" altLang="zh-CN" sz="1300" dirty="0"/>
          </a:p>
          <a:p>
            <a:pPr marL="0" indent="0">
              <a:buNone/>
            </a:pPr>
            <a:r>
              <a:rPr lang="en-US" altLang="zh-CN" sz="1300" dirty="0" smtClean="0"/>
              <a:t>………………………………………(3)</a:t>
            </a:r>
          </a:p>
          <a:p>
            <a:pPr marL="0" indent="0">
              <a:buNone/>
            </a:pPr>
            <a:r>
              <a:rPr lang="zh-CN" altLang="en-US" sz="1300" dirty="0" smtClean="0"/>
              <a:t>式</a:t>
            </a:r>
            <a:r>
              <a:rPr lang="zh-CN" altLang="en-US" sz="1300" dirty="0"/>
              <a:t>中，</a:t>
            </a:r>
          </a:p>
          <a:p>
            <a:pPr marL="0" indent="0">
              <a:buNone/>
            </a:pPr>
            <a:r>
              <a:rPr lang="en-US" altLang="zh-CN" sz="1300" dirty="0"/>
              <a:t>Ci </a:t>
            </a:r>
            <a:r>
              <a:rPr lang="zh-CN" altLang="en-US" sz="1300" dirty="0"/>
              <a:t>表示方案分数最终计算结果；</a:t>
            </a:r>
          </a:p>
          <a:p>
            <a:pPr marL="0" indent="0">
              <a:buNone/>
            </a:pPr>
            <a:r>
              <a:rPr lang="en-US" altLang="zh-CN" sz="1300" dirty="0"/>
              <a:t>Ai </a:t>
            </a:r>
            <a:r>
              <a:rPr lang="zh-CN" altLang="en-US" sz="1300" dirty="0"/>
              <a:t>表示指标</a:t>
            </a:r>
            <a:r>
              <a:rPr lang="en-US" altLang="zh-CN" sz="1300" dirty="0" err="1"/>
              <a:t>i</a:t>
            </a:r>
            <a:r>
              <a:rPr lang="en-US" altLang="zh-CN" sz="1300" dirty="0"/>
              <a:t> </a:t>
            </a:r>
            <a:r>
              <a:rPr lang="zh-CN" altLang="en-US" sz="1300" dirty="0"/>
              <a:t>的权重；</a:t>
            </a:r>
          </a:p>
          <a:p>
            <a:pPr marL="0" indent="0">
              <a:buNone/>
            </a:pPr>
            <a:r>
              <a:rPr lang="en-US" altLang="zh-CN" sz="1300" dirty="0"/>
              <a:t>Bi </a:t>
            </a:r>
            <a:r>
              <a:rPr lang="zh-CN" altLang="en-US" sz="1300" dirty="0"/>
              <a:t>表示方案指标</a:t>
            </a:r>
            <a:r>
              <a:rPr lang="en-US" altLang="zh-CN" sz="1300" dirty="0" err="1"/>
              <a:t>i</a:t>
            </a:r>
            <a:r>
              <a:rPr lang="en-US" altLang="zh-CN" sz="1300" dirty="0"/>
              <a:t> </a:t>
            </a:r>
            <a:r>
              <a:rPr lang="zh-CN" altLang="en-US" sz="1300" dirty="0"/>
              <a:t>的归一化值。</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704" y="1923678"/>
            <a:ext cx="14763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14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修复方案编制</a:t>
            </a:r>
            <a:endParaRPr lang="zh-CN" altLang="en-US" sz="2100" b="1" dirty="0">
              <a:solidFill>
                <a:srgbClr val="FF6600"/>
              </a:solidFill>
              <a:latin typeface="微软雅黑" pitchFamily="34" charset="-122"/>
              <a:ea typeface="微软雅黑" pitchFamily="34" charset="-122"/>
            </a:endParaRPr>
          </a:p>
        </p:txBody>
      </p:sp>
    </p:spTree>
    <p:extLst>
      <p:ext uri="{BB962C8B-B14F-4D97-AF65-F5344CB8AC3E}">
        <p14:creationId xmlns:p14="http://schemas.microsoft.com/office/powerpoint/2010/main" val="2428060860"/>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339502"/>
            <a:ext cx="4176464" cy="4680520"/>
          </a:xfrm>
        </p:spPr>
        <p:txBody>
          <a:bodyPr>
            <a:normAutofit/>
          </a:bodyPr>
          <a:lstStyle/>
          <a:p>
            <a:pPr marL="0" indent="0">
              <a:buNone/>
            </a:pPr>
            <a:r>
              <a:rPr lang="zh-CN" altLang="en-US" sz="1200" dirty="0" smtClean="0">
                <a:solidFill>
                  <a:srgbClr val="FF0000"/>
                </a:solidFill>
              </a:rPr>
              <a:t>修复方案编制包括但不局限于以下内容</a:t>
            </a:r>
            <a:r>
              <a:rPr lang="zh-CN" altLang="en-US" sz="1800" dirty="0" smtClean="0"/>
              <a:t>：</a:t>
            </a:r>
            <a:endParaRPr lang="en-US" altLang="zh-CN" sz="1800" dirty="0" smtClean="0"/>
          </a:p>
          <a:p>
            <a:pPr marL="0" indent="0">
              <a:buNone/>
            </a:pPr>
            <a:endParaRPr lang="en-US" altLang="zh-CN" sz="1800" dirty="0" smtClean="0"/>
          </a:p>
          <a:p>
            <a:pPr marL="0" indent="0">
              <a:buNone/>
            </a:pPr>
            <a:r>
              <a:rPr lang="en-US" altLang="zh-CN" sz="1200" dirty="0"/>
              <a:t>1 </a:t>
            </a:r>
            <a:r>
              <a:rPr lang="zh-CN" altLang="en-US" sz="1200" dirty="0"/>
              <a:t>总论</a:t>
            </a:r>
          </a:p>
          <a:p>
            <a:pPr marL="0" indent="0">
              <a:buNone/>
            </a:pPr>
            <a:r>
              <a:rPr lang="en-US" altLang="zh-CN" sz="1200" dirty="0"/>
              <a:t>2 </a:t>
            </a:r>
            <a:r>
              <a:rPr lang="zh-CN" altLang="en-US" sz="1200" dirty="0"/>
              <a:t>场地概况</a:t>
            </a:r>
          </a:p>
          <a:p>
            <a:pPr marL="0" indent="0">
              <a:buNone/>
            </a:pPr>
            <a:r>
              <a:rPr lang="en-US" altLang="zh-CN" sz="1200" dirty="0"/>
              <a:t>2.1 </a:t>
            </a:r>
            <a:r>
              <a:rPr lang="zh-CN" altLang="en-US" sz="1200" dirty="0"/>
              <a:t>场地环境概况</a:t>
            </a:r>
          </a:p>
          <a:p>
            <a:pPr marL="0" indent="0">
              <a:buNone/>
            </a:pPr>
            <a:r>
              <a:rPr lang="en-US" altLang="zh-CN" sz="1200" dirty="0"/>
              <a:t>2.2 </a:t>
            </a:r>
            <a:r>
              <a:rPr lang="zh-CN" altLang="en-US" sz="1200" dirty="0"/>
              <a:t>场地污染现状</a:t>
            </a:r>
          </a:p>
          <a:p>
            <a:pPr marL="0" indent="0">
              <a:buNone/>
            </a:pPr>
            <a:r>
              <a:rPr lang="en-US" altLang="zh-CN" sz="1200" dirty="0"/>
              <a:t>2.3</a:t>
            </a:r>
            <a:r>
              <a:rPr lang="zh-CN" altLang="en-US" sz="1200" dirty="0"/>
              <a:t>场地使用历史及规划</a:t>
            </a:r>
          </a:p>
          <a:p>
            <a:pPr marL="0" indent="0">
              <a:buNone/>
            </a:pPr>
            <a:r>
              <a:rPr lang="en-US" altLang="zh-CN" sz="1200" dirty="0"/>
              <a:t>3</a:t>
            </a:r>
            <a:r>
              <a:rPr lang="zh-CN" altLang="en-US" sz="1200" dirty="0"/>
              <a:t>选择修复策略</a:t>
            </a:r>
          </a:p>
          <a:p>
            <a:pPr marL="0" indent="0">
              <a:buNone/>
            </a:pPr>
            <a:r>
              <a:rPr lang="en-US" altLang="zh-CN" sz="1200" dirty="0"/>
              <a:t>3.1 </a:t>
            </a:r>
            <a:r>
              <a:rPr lang="zh-CN" altLang="en-US" sz="1200" dirty="0"/>
              <a:t>细化场地概念模型</a:t>
            </a:r>
          </a:p>
          <a:p>
            <a:pPr marL="0" indent="0">
              <a:buNone/>
            </a:pPr>
            <a:r>
              <a:rPr lang="en-US" altLang="zh-CN" sz="1200" dirty="0" smtClean="0"/>
              <a:t>3.2 </a:t>
            </a:r>
            <a:r>
              <a:rPr lang="zh-CN" altLang="en-US" sz="1200" dirty="0" smtClean="0"/>
              <a:t>确定</a:t>
            </a:r>
            <a:r>
              <a:rPr lang="zh-CN" altLang="en-US" sz="1200" dirty="0"/>
              <a:t>场地总体修复目标</a:t>
            </a:r>
          </a:p>
          <a:p>
            <a:pPr marL="0" indent="0">
              <a:buNone/>
            </a:pPr>
            <a:r>
              <a:rPr lang="en-US" altLang="zh-CN" sz="1200" dirty="0" smtClean="0"/>
              <a:t>3.3 </a:t>
            </a:r>
            <a:r>
              <a:rPr lang="zh-CN" altLang="en-US" sz="1200" dirty="0" smtClean="0"/>
              <a:t>确定</a:t>
            </a:r>
            <a:r>
              <a:rPr lang="zh-CN" altLang="en-US" sz="1200" dirty="0"/>
              <a:t>修复策略（包括修复目标值、修复范围及工程量）</a:t>
            </a:r>
          </a:p>
          <a:p>
            <a:pPr marL="0" indent="0">
              <a:buNone/>
            </a:pPr>
            <a:r>
              <a:rPr lang="en-US" altLang="zh-CN" sz="1200" dirty="0"/>
              <a:t>3.2 </a:t>
            </a:r>
            <a:r>
              <a:rPr lang="zh-CN" altLang="en-US" sz="1200" dirty="0"/>
              <a:t>修复范围</a:t>
            </a:r>
          </a:p>
          <a:p>
            <a:pPr marL="0" indent="0">
              <a:buNone/>
            </a:pPr>
            <a:r>
              <a:rPr lang="en-US" altLang="zh-CN" sz="1200" dirty="0"/>
              <a:t>4</a:t>
            </a:r>
            <a:r>
              <a:rPr lang="zh-CN" altLang="en-US" sz="1200" dirty="0"/>
              <a:t>场地修复技术筛选与评估</a:t>
            </a:r>
          </a:p>
          <a:p>
            <a:pPr marL="0" indent="0">
              <a:buNone/>
            </a:pPr>
            <a:r>
              <a:rPr lang="en-US" altLang="zh-CN" sz="1200" dirty="0" smtClean="0"/>
              <a:t>4.1 </a:t>
            </a:r>
            <a:r>
              <a:rPr lang="zh-CN" altLang="en-US" sz="1200" dirty="0" smtClean="0"/>
              <a:t>修复</a:t>
            </a:r>
            <a:r>
              <a:rPr lang="zh-CN" altLang="en-US" sz="1200" dirty="0"/>
              <a:t>技术筛选</a:t>
            </a:r>
          </a:p>
          <a:p>
            <a:pPr marL="0" indent="0">
              <a:buNone/>
            </a:pPr>
            <a:r>
              <a:rPr lang="en-US" altLang="zh-CN" sz="1200" dirty="0" smtClean="0"/>
              <a:t>4.2 </a:t>
            </a:r>
            <a:r>
              <a:rPr lang="zh-CN" altLang="en-US" sz="1200" dirty="0" smtClean="0"/>
              <a:t>修复</a:t>
            </a:r>
            <a:r>
              <a:rPr lang="zh-CN" altLang="en-US" sz="1200" dirty="0"/>
              <a:t>技术评估</a:t>
            </a:r>
          </a:p>
          <a:p>
            <a:pPr marL="0" indent="0">
              <a:buNone/>
            </a:pPr>
            <a:r>
              <a:rPr lang="en-US" altLang="zh-CN" sz="1200" dirty="0" smtClean="0"/>
              <a:t>4.3 </a:t>
            </a:r>
            <a:r>
              <a:rPr lang="zh-CN" altLang="en-US" sz="1200" dirty="0" smtClean="0"/>
              <a:t>确定</a:t>
            </a:r>
            <a:r>
              <a:rPr lang="zh-CN" altLang="en-US" sz="1200" dirty="0"/>
              <a:t>修复可行技术</a:t>
            </a:r>
          </a:p>
          <a:p>
            <a:endParaRPr lang="zh-CN" altLang="en-US" sz="1800" dirty="0"/>
          </a:p>
        </p:txBody>
      </p:sp>
      <p:sp>
        <p:nvSpPr>
          <p:cNvPr id="6" name="内容占位符 2"/>
          <p:cNvSpPr txBox="1">
            <a:spLocks/>
          </p:cNvSpPr>
          <p:nvPr/>
        </p:nvSpPr>
        <p:spPr>
          <a:xfrm>
            <a:off x="4716016" y="454139"/>
            <a:ext cx="4176464" cy="37737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幼圆" panose="02010509060101010101" pitchFamily="49" charset="-122"/>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幼圆" panose="02010509060101010101"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200" dirty="0"/>
              <a:t>5 </a:t>
            </a:r>
            <a:r>
              <a:rPr lang="zh-CN" altLang="en-US" sz="1200" dirty="0"/>
              <a:t>修复备选方案与方案比选</a:t>
            </a:r>
          </a:p>
          <a:p>
            <a:pPr marL="0" indent="0">
              <a:buNone/>
            </a:pPr>
            <a:r>
              <a:rPr lang="en-US" altLang="zh-CN" sz="1200" dirty="0" smtClean="0"/>
              <a:t>5.1 </a:t>
            </a:r>
            <a:r>
              <a:rPr lang="zh-CN" altLang="en-US" sz="1200" dirty="0" smtClean="0"/>
              <a:t>形成</a:t>
            </a:r>
            <a:r>
              <a:rPr lang="zh-CN" altLang="en-US" sz="1200" dirty="0"/>
              <a:t>修复技术备选方案</a:t>
            </a:r>
          </a:p>
          <a:p>
            <a:pPr marL="0" indent="0">
              <a:buNone/>
            </a:pPr>
            <a:r>
              <a:rPr lang="en-US" altLang="zh-CN" sz="1200" dirty="0" smtClean="0"/>
              <a:t>5.2  </a:t>
            </a:r>
            <a:r>
              <a:rPr lang="zh-CN" altLang="en-US" sz="1200" dirty="0"/>
              <a:t>方案比选</a:t>
            </a:r>
          </a:p>
          <a:p>
            <a:pPr marL="0" indent="0">
              <a:buNone/>
            </a:pPr>
            <a:r>
              <a:rPr lang="en-US" altLang="zh-CN" sz="1200" dirty="0"/>
              <a:t>6 </a:t>
            </a:r>
            <a:r>
              <a:rPr lang="zh-CN" altLang="en-US" sz="1200" dirty="0"/>
              <a:t>场地修复方案设计</a:t>
            </a:r>
          </a:p>
          <a:p>
            <a:pPr marL="0" indent="0">
              <a:buNone/>
            </a:pPr>
            <a:r>
              <a:rPr lang="en-US" altLang="zh-CN" sz="1200" dirty="0" smtClean="0"/>
              <a:t>6.1 </a:t>
            </a:r>
            <a:r>
              <a:rPr lang="zh-CN" altLang="en-US" sz="1200" dirty="0" smtClean="0"/>
              <a:t>总体</a:t>
            </a:r>
            <a:r>
              <a:rPr lang="zh-CN" altLang="en-US" sz="1200" dirty="0"/>
              <a:t>技术路线</a:t>
            </a:r>
          </a:p>
          <a:p>
            <a:pPr marL="0" indent="0">
              <a:buNone/>
            </a:pPr>
            <a:r>
              <a:rPr lang="en-US" altLang="zh-CN" sz="1200" dirty="0" smtClean="0"/>
              <a:t>6.2 </a:t>
            </a:r>
            <a:r>
              <a:rPr lang="zh-CN" altLang="en-US" sz="1200" dirty="0" smtClean="0"/>
              <a:t>各</a:t>
            </a:r>
            <a:r>
              <a:rPr lang="zh-CN" altLang="en-US" sz="1200" dirty="0"/>
              <a:t>修复技术应用规模</a:t>
            </a:r>
          </a:p>
          <a:p>
            <a:pPr marL="0" indent="0">
              <a:buNone/>
            </a:pPr>
            <a:r>
              <a:rPr lang="en-US" altLang="zh-CN" sz="1200" dirty="0"/>
              <a:t>6.3 </a:t>
            </a:r>
            <a:r>
              <a:rPr lang="zh-CN" altLang="en-US" sz="1200" dirty="0" smtClean="0"/>
              <a:t>土壤</a:t>
            </a:r>
            <a:r>
              <a:rPr lang="zh-CN" altLang="en-US" sz="1200" dirty="0"/>
              <a:t>修复方案</a:t>
            </a:r>
          </a:p>
          <a:p>
            <a:pPr marL="0" indent="0">
              <a:buNone/>
            </a:pPr>
            <a:r>
              <a:rPr lang="en-US" altLang="zh-CN" sz="1200" dirty="0" smtClean="0"/>
              <a:t>6.4 </a:t>
            </a:r>
            <a:r>
              <a:rPr lang="zh-CN" altLang="en-US" sz="1200" dirty="0" smtClean="0"/>
              <a:t>地下水</a:t>
            </a:r>
            <a:r>
              <a:rPr lang="zh-CN" altLang="en-US" sz="1200" dirty="0"/>
              <a:t>修复方案</a:t>
            </a:r>
          </a:p>
          <a:p>
            <a:pPr marL="0" indent="0">
              <a:buNone/>
            </a:pPr>
            <a:r>
              <a:rPr lang="en-US" altLang="zh-CN" sz="1200" dirty="0"/>
              <a:t>7 </a:t>
            </a:r>
            <a:r>
              <a:rPr lang="zh-CN" altLang="en-US" sz="1200" dirty="0"/>
              <a:t>环境管理计划制定</a:t>
            </a:r>
          </a:p>
          <a:p>
            <a:pPr marL="0" indent="0">
              <a:buNone/>
            </a:pPr>
            <a:r>
              <a:rPr lang="en-US" altLang="zh-CN" sz="1200" dirty="0" smtClean="0"/>
              <a:t>7.1 </a:t>
            </a:r>
            <a:r>
              <a:rPr lang="zh-CN" altLang="en-US" sz="1200" dirty="0" smtClean="0"/>
              <a:t>修复过程</a:t>
            </a:r>
            <a:r>
              <a:rPr lang="zh-CN" altLang="en-US" sz="1200" dirty="0"/>
              <a:t>中的污染防治和人员安全保护措施</a:t>
            </a:r>
          </a:p>
          <a:p>
            <a:pPr marL="0" indent="0">
              <a:buNone/>
            </a:pPr>
            <a:r>
              <a:rPr lang="en-US" altLang="zh-CN" sz="1200" dirty="0" smtClean="0"/>
              <a:t>7.2 </a:t>
            </a:r>
            <a:r>
              <a:rPr lang="zh-CN" altLang="en-US" sz="1200" dirty="0" smtClean="0"/>
              <a:t>场地</a:t>
            </a:r>
            <a:r>
              <a:rPr lang="zh-CN" altLang="en-US" sz="1200" dirty="0"/>
              <a:t>环境监测计划</a:t>
            </a:r>
          </a:p>
          <a:p>
            <a:pPr marL="0" indent="0">
              <a:buNone/>
            </a:pPr>
            <a:r>
              <a:rPr lang="en-US" altLang="zh-CN" sz="1200" dirty="0" smtClean="0"/>
              <a:t>7.3 </a:t>
            </a:r>
            <a:r>
              <a:rPr lang="zh-CN" altLang="en-US" sz="1200" dirty="0" smtClean="0"/>
              <a:t>场地</a:t>
            </a:r>
            <a:r>
              <a:rPr lang="zh-CN" altLang="en-US" sz="1200" dirty="0"/>
              <a:t>修复验收计划</a:t>
            </a:r>
          </a:p>
          <a:p>
            <a:pPr marL="0" indent="0">
              <a:buNone/>
            </a:pPr>
            <a:r>
              <a:rPr lang="en-US" altLang="zh-CN" sz="1200" dirty="0"/>
              <a:t>7.4 </a:t>
            </a:r>
            <a:r>
              <a:rPr lang="zh-CN" altLang="en-US" sz="1200" dirty="0"/>
              <a:t>环境应急安全预案</a:t>
            </a:r>
          </a:p>
          <a:p>
            <a:pPr marL="0" indent="0">
              <a:buNone/>
            </a:pPr>
            <a:r>
              <a:rPr lang="en-US" altLang="zh-CN" sz="1200" dirty="0"/>
              <a:t>8 </a:t>
            </a:r>
            <a:r>
              <a:rPr lang="zh-CN" altLang="en-US" sz="1200" dirty="0"/>
              <a:t>成本效益分析</a:t>
            </a:r>
          </a:p>
          <a:p>
            <a:pPr marL="0" indent="0">
              <a:buNone/>
            </a:pPr>
            <a:r>
              <a:rPr lang="en-US" altLang="zh-CN" sz="1200" dirty="0"/>
              <a:t>8.1 </a:t>
            </a:r>
            <a:r>
              <a:rPr lang="zh-CN" altLang="en-US" sz="1200" dirty="0"/>
              <a:t>修复费用投资估算</a:t>
            </a:r>
          </a:p>
          <a:p>
            <a:pPr marL="0" indent="0">
              <a:buNone/>
            </a:pPr>
            <a:r>
              <a:rPr lang="en-US" altLang="zh-CN" sz="1200" dirty="0"/>
              <a:t>8.2 </a:t>
            </a:r>
            <a:r>
              <a:rPr lang="zh-CN" altLang="en-US" sz="1200" dirty="0"/>
              <a:t>环境、经济和社会效益</a:t>
            </a:r>
          </a:p>
          <a:p>
            <a:pPr marL="0" indent="0">
              <a:buNone/>
            </a:pPr>
            <a:r>
              <a:rPr lang="en-US" altLang="zh-CN" sz="1200" dirty="0"/>
              <a:t>9 </a:t>
            </a:r>
            <a:r>
              <a:rPr lang="zh-CN" altLang="en-US" sz="1200" dirty="0"/>
              <a:t>施工进度</a:t>
            </a:r>
          </a:p>
          <a:p>
            <a:pPr marL="0" indent="0">
              <a:buNone/>
            </a:pPr>
            <a:r>
              <a:rPr lang="en-US" altLang="zh-CN" sz="1200" dirty="0"/>
              <a:t>10 </a:t>
            </a:r>
            <a:r>
              <a:rPr lang="zh-CN" altLang="en-US" sz="1200" dirty="0"/>
              <a:t>结论与建议 </a:t>
            </a:r>
          </a:p>
          <a:p>
            <a:endParaRPr lang="zh-CN" altLang="en-US" sz="1800" dirty="0"/>
          </a:p>
        </p:txBody>
      </p:sp>
    </p:spTree>
    <p:extLst>
      <p:ext uri="{BB962C8B-B14F-4D97-AF65-F5344CB8AC3E}">
        <p14:creationId xmlns:p14="http://schemas.microsoft.com/office/powerpoint/2010/main" val="2799549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9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7870"/>
            <a:ext cx="2232248"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sz="1200" dirty="0" smtClean="0">
                <a:latin typeface="黑体" panose="02010609060101010101" pitchFamily="49" charset="-122"/>
                <a:ea typeface="黑体" panose="02010609060101010101" pitchFamily="49" charset="-122"/>
              </a:rPr>
              <a:t>修复方案形成过程示意图</a:t>
            </a:r>
            <a:endParaRPr lang="zh-CN" alt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99549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900246"/>
          </a:xfrm>
          <a:prstGeom prst="rect">
            <a:avLst/>
          </a:prstGeom>
        </p:spPr>
        <p:txBody>
          <a:bodyPr wrap="square" lIns="68580" tIns="34290" rIns="68580" bIns="34290">
            <a:spAutoFit/>
          </a:bodyPr>
          <a:lstStyle/>
          <a:p>
            <a:pPr marL="214313" indent="-214313">
              <a:buFont typeface="Arial" panose="020B0604020202020204" pitchFamily="34" charset="0"/>
              <a:buChar char="•"/>
              <a:defRPr/>
            </a:pPr>
            <a:endParaRPr lang="en-US" altLang="zh-CN" kern="0" dirty="0" smtClean="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en-US" altLang="zh-CN" kern="0" dirty="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571224100"/>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nodePh="1">
                                  <p:stCondLst>
                                    <p:cond delay="200"/>
                                  </p:stCondLst>
                                  <p:endCondLst>
                                    <p:cond evt="begin" delay="0">
                                      <p:tn val="5"/>
                                    </p:cond>
                                  </p:endCondLst>
                                  <p:iterate type="lt">
                                    <p:tmPct val="0"/>
                                  </p:iterate>
                                  <p:childTnLst>
                                    <p:set>
                                      <p:cBhvr>
                                        <p:cTn id="6" dur="1" fill="hold">
                                          <p:stCondLst>
                                            <p:cond delay="0"/>
                                          </p:stCondLst>
                                        </p:cTn>
                                        <p:tgtEl>
                                          <p:spTgt spid="33"/>
                                        </p:tgtEl>
                                        <p:attrNameLst>
                                          <p:attrName>style.visibility</p:attrName>
                                        </p:attrNameLst>
                                      </p:cBhvr>
                                      <p:to>
                                        <p:strVal val="visible"/>
                                      </p:to>
                                    </p:set>
                                    <p:animScale>
                                      <p:cBhvr>
                                        <p:cTn id="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
                                        </p:tgtEl>
                                        <p:attrNameLst>
                                          <p:attrName>ppt_x</p:attrName>
                                          <p:attrName>ppt_y</p:attrName>
                                        </p:attrNameLst>
                                      </p:cBhvr>
                                    </p:animMotion>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93775" y="1938557"/>
            <a:ext cx="7417649" cy="1010682"/>
            <a:chOff x="863323" y="3004560"/>
            <a:chExt cx="7417649" cy="1010682"/>
          </a:xfrm>
        </p:grpSpPr>
        <p:sp>
          <p:nvSpPr>
            <p:cNvPr id="5" name="TextBox 4"/>
            <p:cNvSpPr txBox="1"/>
            <p:nvPr/>
          </p:nvSpPr>
          <p:spPr>
            <a:xfrm>
              <a:off x="863323" y="3738243"/>
              <a:ext cx="2058394" cy="276999"/>
            </a:xfrm>
            <a:prstGeom prst="rect">
              <a:avLst/>
            </a:prstGeom>
            <a:noFill/>
          </p:spPr>
          <p:txBody>
            <a:bodyPr wrap="square" lIns="0" tIns="0" rIns="0" bIns="0" rtlCol="0" anchor="ctr">
              <a:spAutoFit/>
            </a:bodyPr>
            <a:lstStyle/>
            <a:p>
              <a:pPr algn="ctr"/>
              <a:r>
                <a:rPr lang="zh-CN" altLang="en-US" b="1" dirty="0" smtClean="0">
                  <a:solidFill>
                    <a:schemeClr val="accent4"/>
                  </a:solidFill>
                  <a:latin typeface="黑体" panose="02010609060101010101" pitchFamily="49" charset="-122"/>
                  <a:ea typeface="黑体" panose="02010609060101010101" pitchFamily="49" charset="-122"/>
                  <a:hlinkClick r:id="rId2" action="ppaction://hlinksldjump"/>
                </a:rPr>
                <a:t>施工前准备</a:t>
              </a:r>
              <a:endParaRPr lang="en-US" b="1" dirty="0">
                <a:solidFill>
                  <a:schemeClr val="accent4"/>
                </a:solidFill>
                <a:latin typeface="黑体" panose="02010609060101010101" pitchFamily="49" charset="-122"/>
                <a:ea typeface="黑体" panose="02010609060101010101" pitchFamily="49" charset="-122"/>
              </a:endParaRPr>
            </a:p>
          </p:txBody>
        </p:sp>
        <p:sp>
          <p:nvSpPr>
            <p:cNvPr id="7" name="Oval 62"/>
            <p:cNvSpPr/>
            <p:nvPr/>
          </p:nvSpPr>
          <p:spPr>
            <a:xfrm>
              <a:off x="1530622" y="3004560"/>
              <a:ext cx="723797" cy="703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endParaRPr>
            </a:p>
          </p:txBody>
        </p:sp>
        <p:sp>
          <p:nvSpPr>
            <p:cNvPr id="9" name="TextBox 8"/>
            <p:cNvSpPr txBox="1"/>
            <p:nvPr/>
          </p:nvSpPr>
          <p:spPr>
            <a:xfrm>
              <a:off x="3542950" y="3729581"/>
              <a:ext cx="2058394" cy="276999"/>
            </a:xfrm>
            <a:prstGeom prst="rect">
              <a:avLst/>
            </a:prstGeom>
            <a:noFill/>
          </p:spPr>
          <p:txBody>
            <a:bodyPr wrap="square" lIns="0" tIns="0" rIns="0" bIns="0" rtlCol="0" anchor="ctr">
              <a:spAutoFit/>
            </a:bodyPr>
            <a:lstStyle/>
            <a:p>
              <a:pPr algn="ctr"/>
              <a:r>
                <a:rPr lang="zh-CN" altLang="en-US" b="1" dirty="0" smtClean="0">
                  <a:solidFill>
                    <a:schemeClr val="accent5"/>
                  </a:solidFill>
                  <a:latin typeface="黑体" panose="02010609060101010101" pitchFamily="49" charset="-122"/>
                  <a:ea typeface="黑体" panose="02010609060101010101" pitchFamily="49" charset="-122"/>
                  <a:hlinkClick r:id="rId3" action="ppaction://hlinksldjump"/>
                </a:rPr>
                <a:t>施工过程控制</a:t>
              </a:r>
              <a:endParaRPr lang="en-US" b="1" dirty="0">
                <a:solidFill>
                  <a:schemeClr val="accent5"/>
                </a:solidFill>
                <a:latin typeface="黑体" panose="02010609060101010101" pitchFamily="49" charset="-122"/>
                <a:ea typeface="黑体" panose="02010609060101010101" pitchFamily="49" charset="-122"/>
              </a:endParaRPr>
            </a:p>
          </p:txBody>
        </p:sp>
        <p:sp>
          <p:nvSpPr>
            <p:cNvPr id="11" name="Oval 67"/>
            <p:cNvSpPr/>
            <p:nvPr/>
          </p:nvSpPr>
          <p:spPr>
            <a:xfrm>
              <a:off x="4210249" y="3004560"/>
              <a:ext cx="723797" cy="7030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lumMod val="50000"/>
                  </a:schemeClr>
                </a:solidFill>
                <a:cs typeface="+mj-cs"/>
              </a:endParaRPr>
            </a:p>
          </p:txBody>
        </p:sp>
        <p:sp>
          <p:nvSpPr>
            <p:cNvPr id="13" name="TextBox 12"/>
            <p:cNvSpPr txBox="1"/>
            <p:nvPr/>
          </p:nvSpPr>
          <p:spPr>
            <a:xfrm>
              <a:off x="6222578" y="3738243"/>
              <a:ext cx="2058394" cy="276999"/>
            </a:xfrm>
            <a:prstGeom prst="rect">
              <a:avLst/>
            </a:prstGeom>
            <a:noFill/>
          </p:spPr>
          <p:txBody>
            <a:bodyPr wrap="square" lIns="0" tIns="0" rIns="0" bIns="0" rtlCol="0" anchor="ctr">
              <a:spAutoFit/>
            </a:bodyPr>
            <a:lstStyle/>
            <a:p>
              <a:pPr algn="ctr"/>
              <a:r>
                <a:rPr lang="zh-CN" altLang="en-US" b="1" dirty="0" smtClean="0">
                  <a:solidFill>
                    <a:schemeClr val="accent6"/>
                  </a:solidFill>
                  <a:latin typeface="黑体" panose="02010609060101010101" pitchFamily="49" charset="-122"/>
                  <a:ea typeface="黑体" panose="02010609060101010101" pitchFamily="49" charset="-122"/>
                  <a:hlinkClick r:id="rId4" action="ppaction://hlinksldjump"/>
                </a:rPr>
                <a:t>工程验收</a:t>
              </a:r>
              <a:endParaRPr lang="en-US" b="1" dirty="0">
                <a:solidFill>
                  <a:schemeClr val="accent6"/>
                </a:solidFill>
                <a:latin typeface="黑体" panose="02010609060101010101" pitchFamily="49" charset="-122"/>
                <a:ea typeface="黑体" panose="02010609060101010101" pitchFamily="49" charset="-122"/>
              </a:endParaRPr>
            </a:p>
          </p:txBody>
        </p:sp>
        <p:sp>
          <p:nvSpPr>
            <p:cNvPr id="15" name="Oval 72"/>
            <p:cNvSpPr/>
            <p:nvPr/>
          </p:nvSpPr>
          <p:spPr>
            <a:xfrm>
              <a:off x="6889877" y="3004560"/>
              <a:ext cx="723797" cy="703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6">
                    <a:lumMod val="50000"/>
                  </a:schemeClr>
                </a:solidFill>
              </a:endParaRPr>
            </a:p>
          </p:txBody>
        </p:sp>
        <p:sp>
          <p:nvSpPr>
            <p:cNvPr id="16" name="Freeform 217"/>
            <p:cNvSpPr>
              <a:spLocks noEditPoints="1"/>
            </p:cNvSpPr>
            <p:nvPr/>
          </p:nvSpPr>
          <p:spPr bwMode="auto">
            <a:xfrm>
              <a:off x="1703080" y="3214017"/>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16"/>
            <p:cNvSpPr>
              <a:spLocks noEditPoints="1"/>
            </p:cNvSpPr>
            <p:nvPr/>
          </p:nvSpPr>
          <p:spPr bwMode="auto">
            <a:xfrm>
              <a:off x="4402600" y="3185397"/>
              <a:ext cx="339094"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5"/>
            <p:cNvSpPr>
              <a:spLocks noEditPoints="1"/>
            </p:cNvSpPr>
            <p:nvPr/>
          </p:nvSpPr>
          <p:spPr bwMode="auto">
            <a:xfrm>
              <a:off x="7100095" y="3214017"/>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Title 1"/>
          <p:cNvSpPr>
            <a:spLocks noGrp="1"/>
          </p:cNvSpPr>
          <p:nvPr>
            <p:ph type="title"/>
          </p:nvPr>
        </p:nvSpPr>
        <p:spPr>
          <a:xfrm>
            <a:off x="609600" y="361950"/>
            <a:ext cx="8066856" cy="353524"/>
          </a:xfrm>
        </p:spPr>
        <p:txBody>
          <a:bodyPr>
            <a:normAutofit fontScale="90000"/>
          </a:bodyPr>
          <a:lstStyle/>
          <a:p>
            <a:pPr algn="ctr"/>
            <a:r>
              <a:rPr lang="zh-CN" altLang="en-US" dirty="0" smtClean="0">
                <a:latin typeface="黑体" panose="02010609060101010101" pitchFamily="49" charset="-122"/>
                <a:ea typeface="黑体" panose="02010609060101010101" pitchFamily="49" charset="-122"/>
              </a:rPr>
              <a:t>模块二</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修复工程实施与验收</a:t>
            </a:r>
            <a:endParaRPr 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54588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施工前准备</a:t>
            </a:r>
          </a:p>
        </p:txBody>
      </p:sp>
      <p:grpSp>
        <p:nvGrpSpPr>
          <p:cNvPr id="16" name="组合 15"/>
          <p:cNvGrpSpPr/>
          <p:nvPr/>
        </p:nvGrpSpPr>
        <p:grpSpPr>
          <a:xfrm>
            <a:off x="539552" y="871456"/>
            <a:ext cx="3672408" cy="307777"/>
            <a:chOff x="539552" y="1340768"/>
            <a:chExt cx="3672408" cy="410369"/>
          </a:xfrm>
        </p:grpSpPr>
        <p:sp>
          <p:nvSpPr>
            <p:cNvPr id="17" name="文本框 44"/>
            <p:cNvSpPr txBox="1"/>
            <p:nvPr/>
          </p:nvSpPr>
          <p:spPr>
            <a:xfrm>
              <a:off x="539552" y="1340768"/>
              <a:ext cx="3672408" cy="410369"/>
            </a:xfrm>
            <a:prstGeom prst="rect">
              <a:avLst/>
            </a:prstGeom>
            <a:noFill/>
          </p:spPr>
          <p:txBody>
            <a:bodyPr wrap="square" rtlCol="0">
              <a:spAutoFit/>
            </a:bodyPr>
            <a:lstStyle/>
            <a:p>
              <a:pPr lvl="0">
                <a:defRPr/>
              </a:pPr>
              <a:r>
                <a:rPr lang="zh-CN" altLang="en-US" sz="1400" b="1" kern="0" dirty="0" smtClean="0">
                  <a:solidFill>
                    <a:srgbClr val="FF0000"/>
                  </a:solidFill>
                  <a:latin typeface="幼圆" panose="02010509060101010101" pitchFamily="49" charset="-122"/>
                  <a:ea typeface="幼圆" panose="02010509060101010101" pitchFamily="49" charset="-122"/>
                </a:rPr>
                <a:t>管理</a:t>
              </a:r>
              <a:r>
                <a:rPr lang="zh-CN" altLang="en-US" sz="1400" b="1" kern="0" dirty="0">
                  <a:solidFill>
                    <a:srgbClr val="FF0000"/>
                  </a:solidFill>
                  <a:latin typeface="幼圆" panose="02010509060101010101" pitchFamily="49" charset="-122"/>
                  <a:ea typeface="幼圆" panose="02010509060101010101" pitchFamily="49" charset="-122"/>
                </a:rPr>
                <a:t>人员就位和岗位责任制的建立</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18" name="直接连接符 17"/>
            <p:cNvCxnSpPr/>
            <p:nvPr/>
          </p:nvCxnSpPr>
          <p:spPr>
            <a:xfrm>
              <a:off x="605950" y="1719285"/>
              <a:ext cx="3606010" cy="0"/>
            </a:xfrm>
            <a:prstGeom prst="line">
              <a:avLst/>
            </a:prstGeom>
            <a:noFill/>
            <a:ln w="22225" cap="flat" cmpd="sng" algn="ctr">
              <a:solidFill>
                <a:schemeClr val="tx1"/>
              </a:solidFill>
              <a:prstDash val="solid"/>
              <a:headEnd type="oval"/>
              <a:tailEnd type="oval"/>
            </a:ln>
            <a:effectLst/>
          </p:spPr>
        </p:cxnSp>
      </p:grpSp>
      <p:pic>
        <p:nvPicPr>
          <p:cNvPr id="6148" name="Picture 4" descr="C:\Users\xionghuilei\Desktop\施工前准备01副本.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5" y="1275606"/>
            <a:ext cx="6753225" cy="3514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2996982"/>
      </p:ext>
    </p:extLst>
  </p:cSld>
  <p:clrMapOvr>
    <a:masterClrMapping/>
  </p:clrMapOvr>
  <p:transition spd="slow" advTm="28644"/>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r>
              <a:rPr lang="zh-CN" altLang="en-US" sz="2000" dirty="0">
                <a:latin typeface="黑体" pitchFamily="49" charset="-122"/>
                <a:ea typeface="黑体" pitchFamily="49" charset="-122"/>
              </a:rPr>
              <a:t>施工前准备</a:t>
            </a:r>
          </a:p>
        </p:txBody>
      </p:sp>
      <p:grpSp>
        <p:nvGrpSpPr>
          <p:cNvPr id="2" name="组合 1"/>
          <p:cNvGrpSpPr/>
          <p:nvPr/>
        </p:nvGrpSpPr>
        <p:grpSpPr>
          <a:xfrm>
            <a:off x="539552" y="897565"/>
            <a:ext cx="8151668" cy="1339758"/>
            <a:chOff x="539552" y="1628800"/>
            <a:chExt cx="8151668" cy="1786345"/>
          </a:xfrm>
        </p:grpSpPr>
        <p:grpSp>
          <p:nvGrpSpPr>
            <p:cNvPr id="14" name="组合 13"/>
            <p:cNvGrpSpPr/>
            <p:nvPr/>
          </p:nvGrpSpPr>
          <p:grpSpPr>
            <a:xfrm>
              <a:off x="539552" y="1628800"/>
              <a:ext cx="8151668" cy="1786345"/>
              <a:chOff x="539552" y="1340768"/>
              <a:chExt cx="8151668" cy="1786345"/>
            </a:xfrm>
          </p:grpSpPr>
          <p:grpSp>
            <p:nvGrpSpPr>
              <p:cNvPr id="15" name="组合 14"/>
              <p:cNvGrpSpPr/>
              <p:nvPr/>
            </p:nvGrpSpPr>
            <p:grpSpPr>
              <a:xfrm>
                <a:off x="4932040" y="1340768"/>
                <a:ext cx="3759180" cy="1726699"/>
                <a:chOff x="5220072" y="2089544"/>
                <a:chExt cx="3759180" cy="1726699"/>
              </a:xfrm>
            </p:grpSpPr>
            <p:cxnSp>
              <p:nvCxnSpPr>
                <p:cNvPr id="23" name="直接连接符 22"/>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25" name="组合 24"/>
                <p:cNvGrpSpPr/>
                <p:nvPr/>
              </p:nvGrpSpPr>
              <p:grpSpPr>
                <a:xfrm>
                  <a:off x="5220072" y="2089544"/>
                  <a:ext cx="3759180" cy="1726699"/>
                  <a:chOff x="7581572" y="2089544"/>
                  <a:chExt cx="3759180" cy="1726699"/>
                </a:xfrm>
              </p:grpSpPr>
              <p:sp>
                <p:nvSpPr>
                  <p:cNvPr id="26" name="文本框 28"/>
                  <p:cNvSpPr txBox="1"/>
                  <p:nvPr/>
                </p:nvSpPr>
                <p:spPr>
                  <a:xfrm>
                    <a:off x="7581572" y="2089544"/>
                    <a:ext cx="2851267" cy="451405"/>
                  </a:xfrm>
                  <a:prstGeom prst="rect">
                    <a:avLst/>
                  </a:prstGeom>
                  <a:noFill/>
                </p:spPr>
                <p:txBody>
                  <a:bodyPr wrap="square" rtlCol="0">
                    <a:spAutoFit/>
                  </a:bodyPr>
                  <a:lstStyle/>
                  <a:p>
                    <a:pPr lvl="0">
                      <a:defRPr/>
                    </a:pPr>
                    <a:r>
                      <a:rPr lang="zh-CN" altLang="en-US" sz="1600" b="1" kern="0" dirty="0">
                        <a:solidFill>
                          <a:srgbClr val="FF0000"/>
                        </a:solidFill>
                        <a:latin typeface="幼圆" panose="02010509060101010101" pitchFamily="49" charset="-122"/>
                        <a:ea typeface="幼圆" panose="02010509060101010101" pitchFamily="49" charset="-122"/>
                      </a:rPr>
                      <a:t>施工生产条件准备</a:t>
                    </a:r>
                    <a:endParaRPr lang="en-US" altLang="zh-CN" sz="1600" b="1" kern="0" dirty="0">
                      <a:solidFill>
                        <a:srgbClr val="FF0000"/>
                      </a:solidFill>
                      <a:latin typeface="幼圆" panose="02010509060101010101" pitchFamily="49" charset="-122"/>
                      <a:ea typeface="幼圆" panose="02010509060101010101" pitchFamily="49" charset="-122"/>
                    </a:endParaRPr>
                  </a:p>
                </p:txBody>
              </p:sp>
              <p:sp>
                <p:nvSpPr>
                  <p:cNvPr id="27" name="文本框 30"/>
                  <p:cNvSpPr txBox="1"/>
                  <p:nvPr/>
                </p:nvSpPr>
                <p:spPr>
                  <a:xfrm>
                    <a:off x="7627589" y="2511271"/>
                    <a:ext cx="3713163" cy="1304972"/>
                  </a:xfrm>
                  <a:prstGeom prst="rect">
                    <a:avLst/>
                  </a:prstGeom>
                  <a:noFill/>
                </p:spPr>
                <p:txBody>
                  <a:bodyPr wrap="square" rtlCol="0">
                    <a:spAutoFit/>
                  </a:bodyPr>
                  <a:lstStyle/>
                  <a:p>
                    <a:pPr>
                      <a:lnSpc>
                        <a:spcPct val="120000"/>
                      </a:lnSpc>
                      <a:defRPr/>
                    </a:pPr>
                    <a:r>
                      <a:rPr lang="en-US" altLang="zh-CN" sz="1600" kern="0" dirty="0">
                        <a:latin typeface="Times New Roman" panose="02020603050405020304" pitchFamily="18" charset="0"/>
                        <a:ea typeface="幼圆" panose="02010509060101010101" pitchFamily="49" charset="-122"/>
                      </a:rPr>
                      <a:t>1</a:t>
                    </a:r>
                    <a:r>
                      <a:rPr lang="zh-CN" altLang="en-US" sz="1600" kern="0" dirty="0">
                        <a:latin typeface="Times New Roman" panose="02020603050405020304" pitchFamily="18" charset="0"/>
                        <a:ea typeface="幼圆" panose="02010509060101010101" pitchFamily="49" charset="-122"/>
                      </a:rPr>
                      <a:t>）大型修复设备进场安装、调试；</a:t>
                    </a:r>
                    <a:endParaRPr lang="en-US" altLang="zh-CN" sz="1600" kern="0" dirty="0">
                      <a:latin typeface="Times New Roman" panose="02020603050405020304" pitchFamily="18" charset="0"/>
                      <a:ea typeface="幼圆" panose="02010509060101010101" pitchFamily="49" charset="-122"/>
                    </a:endParaRPr>
                  </a:p>
                  <a:p>
                    <a:pPr>
                      <a:lnSpc>
                        <a:spcPct val="120000"/>
                      </a:lnSpc>
                      <a:defRPr/>
                    </a:pPr>
                    <a:r>
                      <a:rPr lang="en-US" altLang="zh-CN" sz="1600" kern="0" dirty="0">
                        <a:latin typeface="Times New Roman" panose="02020603050405020304" pitchFamily="18" charset="0"/>
                        <a:ea typeface="幼圆" panose="02010509060101010101" pitchFamily="49" charset="-122"/>
                      </a:rPr>
                      <a:t>2</a:t>
                    </a:r>
                    <a:r>
                      <a:rPr lang="zh-CN" altLang="en-US" sz="1600" kern="0" dirty="0">
                        <a:latin typeface="Times New Roman" panose="02020603050405020304" pitchFamily="18" charset="0"/>
                        <a:ea typeface="幼圆" panose="02010509060101010101" pitchFamily="49" charset="-122"/>
                      </a:rPr>
                      <a:t>）施工用机械设备、机具、仪器和工具准备；</a:t>
                    </a:r>
                  </a:p>
                </p:txBody>
              </p:sp>
            </p:grpSp>
          </p:grpSp>
          <p:grpSp>
            <p:nvGrpSpPr>
              <p:cNvPr id="16" name="组合 15"/>
              <p:cNvGrpSpPr/>
              <p:nvPr/>
            </p:nvGrpSpPr>
            <p:grpSpPr>
              <a:xfrm>
                <a:off x="539552" y="1340768"/>
                <a:ext cx="3672408" cy="1786345"/>
                <a:chOff x="539552" y="1340768"/>
                <a:chExt cx="3672408" cy="1786345"/>
              </a:xfrm>
            </p:grpSpPr>
            <p:sp>
              <p:nvSpPr>
                <p:cNvPr id="17" name="文本框 44"/>
                <p:cNvSpPr txBox="1"/>
                <p:nvPr/>
              </p:nvSpPr>
              <p:spPr>
                <a:xfrm>
                  <a:off x="539552" y="1340768"/>
                  <a:ext cx="3672408" cy="451406"/>
                </a:xfrm>
                <a:prstGeom prst="rect">
                  <a:avLst/>
                </a:prstGeom>
                <a:noFill/>
              </p:spPr>
              <p:txBody>
                <a:bodyPr wrap="square" rtlCol="0">
                  <a:spAutoFit/>
                </a:bodyPr>
                <a:lstStyle/>
                <a:p>
                  <a:pPr>
                    <a:defRPr/>
                  </a:pPr>
                  <a:r>
                    <a:rPr lang="zh-CN" altLang="en-US" sz="1600" b="1" kern="0" dirty="0">
                      <a:solidFill>
                        <a:srgbClr val="FF0000"/>
                      </a:solidFill>
                      <a:latin typeface="幼圆" panose="02010509060101010101" pitchFamily="49" charset="-122"/>
                      <a:ea typeface="幼圆" panose="02010509060101010101" pitchFamily="49" charset="-122"/>
                    </a:rPr>
                    <a:t>技术准备工作</a:t>
                  </a:r>
                  <a:endParaRPr lang="en-US" altLang="zh-CN" sz="1600" b="1" kern="0" dirty="0">
                    <a:solidFill>
                      <a:srgbClr val="FF0000"/>
                    </a:solidFill>
                    <a:latin typeface="幼圆" panose="02010509060101010101" pitchFamily="49" charset="-122"/>
                    <a:ea typeface="幼圆" panose="02010509060101010101" pitchFamily="49" charset="-122"/>
                  </a:endParaRPr>
                </a:p>
              </p:txBody>
            </p:sp>
            <p:sp>
              <p:nvSpPr>
                <p:cNvPr id="19" name="文本框 46"/>
                <p:cNvSpPr txBox="1"/>
                <p:nvPr/>
              </p:nvSpPr>
              <p:spPr>
                <a:xfrm>
                  <a:off x="539552" y="1822141"/>
                  <a:ext cx="3110474" cy="1304972"/>
                </a:xfrm>
                <a:prstGeom prst="rect">
                  <a:avLst/>
                </a:prstGeom>
                <a:noFill/>
              </p:spPr>
              <p:txBody>
                <a:bodyPr wrap="square" rtlCol="0">
                  <a:spAutoFit/>
                </a:bodyPr>
                <a:lstStyle/>
                <a:p>
                  <a:pPr lvl="0">
                    <a:lnSpc>
                      <a:spcPct val="120000"/>
                    </a:lnSpc>
                    <a:defRPr/>
                  </a:pPr>
                  <a:r>
                    <a:rPr lang="en-US" altLang="zh-CN" sz="1600" kern="0" dirty="0" smtClean="0">
                      <a:latin typeface="Times New Roman" panose="02020603050405020304" pitchFamily="18" charset="0"/>
                      <a:ea typeface="幼圆" panose="02010509060101010101" pitchFamily="49" charset="-122"/>
                    </a:rPr>
                    <a:t>1</a:t>
                  </a:r>
                  <a:r>
                    <a:rPr lang="zh-CN" altLang="en-US" sz="1600" kern="0" dirty="0" smtClean="0">
                      <a:latin typeface="Times New Roman" panose="02020603050405020304" pitchFamily="18" charset="0"/>
                      <a:ea typeface="幼圆" panose="02010509060101010101" pitchFamily="49" charset="-122"/>
                    </a:rPr>
                    <a:t>）现场</a:t>
                  </a:r>
                  <a:r>
                    <a:rPr lang="zh-CN" altLang="en-US" sz="1600" kern="0" dirty="0">
                      <a:latin typeface="Times New Roman" panose="02020603050405020304" pitchFamily="18" charset="0"/>
                      <a:ea typeface="幼圆" panose="02010509060101010101" pitchFamily="49" charset="-122"/>
                    </a:rPr>
                    <a:t>管线勘察；</a:t>
                  </a:r>
                  <a:endParaRPr lang="en-US" altLang="zh-CN" sz="16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600" kern="0" dirty="0">
                      <a:latin typeface="Times New Roman" panose="02020603050405020304" pitchFamily="18" charset="0"/>
                      <a:ea typeface="幼圆" panose="02010509060101010101" pitchFamily="49" charset="-122"/>
                    </a:rPr>
                    <a:t>2</a:t>
                  </a:r>
                  <a:r>
                    <a:rPr lang="zh-CN" altLang="en-US" sz="1600" kern="0" dirty="0">
                      <a:latin typeface="Times New Roman" panose="02020603050405020304" pitchFamily="18" charset="0"/>
                      <a:ea typeface="幼圆" panose="02010509060101010101" pitchFamily="49" charset="-122"/>
                    </a:rPr>
                    <a:t>）修复前场地调查</a:t>
                  </a:r>
                  <a:r>
                    <a:rPr lang="zh-CN" altLang="en-US" sz="1600" kern="0" dirty="0" smtClean="0">
                      <a:latin typeface="Times New Roman" panose="02020603050405020304" pitchFamily="18" charset="0"/>
                      <a:ea typeface="幼圆" panose="02010509060101010101" pitchFamily="49" charset="-122"/>
                    </a:rPr>
                    <a:t>分析；</a:t>
                  </a:r>
                  <a:endParaRPr lang="en-US" altLang="zh-CN" sz="16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60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kumimoji="0" lang="zh-CN" altLang="en-US" sz="160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）核对各个处理工艺施工条件</a:t>
                  </a:r>
                  <a:r>
                    <a:rPr kumimoji="0" lang="zh-CN" altLang="en-US" sz="16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rPr>
                    <a:t>。</a:t>
                  </a:r>
                  <a:endParaRPr kumimoji="0" lang="zh-CN" altLang="en-US" sz="1600" b="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endParaRPr>
                </a:p>
              </p:txBody>
            </p:sp>
          </p:grpSp>
        </p:grpSp>
        <p:cxnSp>
          <p:nvCxnSpPr>
            <p:cNvPr id="24" name="直接连接符 23"/>
            <p:cNvCxnSpPr/>
            <p:nvPr/>
          </p:nvCxnSpPr>
          <p:spPr>
            <a:xfrm>
              <a:off x="611318" y="2002488"/>
              <a:ext cx="2784869" cy="0"/>
            </a:xfrm>
            <a:prstGeom prst="line">
              <a:avLst/>
            </a:prstGeom>
            <a:noFill/>
            <a:ln w="25400" cap="flat" cmpd="sng" algn="ctr">
              <a:solidFill>
                <a:schemeClr val="tx1"/>
              </a:solidFill>
              <a:prstDash val="solid"/>
              <a:headEnd type="oval"/>
              <a:tailEnd type="oval"/>
            </a:ln>
            <a:effectLst/>
          </p:spPr>
        </p:cxnSp>
      </p:grpSp>
      <p:pic>
        <p:nvPicPr>
          <p:cNvPr id="31" name="Picture 2" descr="C:\Users\xionghuilei\Desktop\redo_square.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3845" y="4132262"/>
            <a:ext cx="703626" cy="52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289" b="10215"/>
          <a:stretch/>
        </p:blipFill>
        <p:spPr bwMode="auto">
          <a:xfrm>
            <a:off x="314440" y="2192589"/>
            <a:ext cx="5035103" cy="188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6" t="5239" r="2332" b="11449"/>
          <a:stretch/>
        </p:blipFill>
        <p:spPr bwMode="auto">
          <a:xfrm>
            <a:off x="251520" y="2401315"/>
            <a:ext cx="6999839" cy="1779949"/>
          </a:xfrm>
          <a:prstGeom prst="rect">
            <a:avLst/>
          </a:prstGeom>
          <a:solidFill>
            <a:schemeClr val="bg1"/>
          </a:solidFill>
          <a:ln>
            <a:noFill/>
          </a:ln>
          <a:effectLst/>
        </p:spPr>
      </p:pic>
      <p:pic>
        <p:nvPicPr>
          <p:cNvPr id="21"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435" r="2763" b="10004"/>
          <a:stretch/>
        </p:blipFill>
        <p:spPr bwMode="auto">
          <a:xfrm>
            <a:off x="314440" y="2859782"/>
            <a:ext cx="7749856" cy="1969305"/>
          </a:xfrm>
          <a:prstGeom prst="rect">
            <a:avLst/>
          </a:prstGeom>
          <a:solidFill>
            <a:schemeClr val="bg1"/>
          </a:solidFill>
          <a:ln>
            <a:noFill/>
          </a:ln>
          <a:effectLst/>
        </p:spPr>
      </p:pic>
    </p:spTree>
    <p:custDataLst>
      <p:tags r:id="rId1"/>
    </p:custDataLst>
    <p:extLst>
      <p:ext uri="{BB962C8B-B14F-4D97-AF65-F5344CB8AC3E}">
        <p14:creationId xmlns:p14="http://schemas.microsoft.com/office/powerpoint/2010/main" val="3120794395"/>
      </p:ext>
    </p:extLst>
  </p:cSld>
  <p:clrMapOvr>
    <a:masterClrMapping/>
  </p:clrMapOvr>
  <p:transition spd="slow" advTm="28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r>
              <a:rPr lang="zh-CN" altLang="en-US" sz="2000" dirty="0">
                <a:latin typeface="黑体" pitchFamily="49" charset="-122"/>
                <a:ea typeface="黑体" pitchFamily="49" charset="-122"/>
              </a:rPr>
              <a:t>施工过程控制</a:t>
            </a:r>
          </a:p>
        </p:txBody>
      </p:sp>
      <p:grpSp>
        <p:nvGrpSpPr>
          <p:cNvPr id="16" name="组合 15"/>
          <p:cNvGrpSpPr/>
          <p:nvPr/>
        </p:nvGrpSpPr>
        <p:grpSpPr>
          <a:xfrm>
            <a:off x="539552" y="771550"/>
            <a:ext cx="3110474" cy="2299857"/>
            <a:chOff x="539552" y="1340768"/>
            <a:chExt cx="3110474" cy="2620443"/>
          </a:xfrm>
        </p:grpSpPr>
        <p:sp>
          <p:nvSpPr>
            <p:cNvPr id="17" name="文本框 44"/>
            <p:cNvSpPr txBox="1"/>
            <p:nvPr/>
          </p:nvSpPr>
          <p:spPr>
            <a:xfrm>
              <a:off x="539552" y="1340768"/>
              <a:ext cx="3024336" cy="350679"/>
            </a:xfrm>
            <a:prstGeom prst="rect">
              <a:avLst/>
            </a:prstGeom>
            <a:noFill/>
          </p:spPr>
          <p:txBody>
            <a:bodyPr wrap="square" rtlCol="0">
              <a:spAutoFit/>
            </a:bodyPr>
            <a:lstStyle/>
            <a:p>
              <a:pPr lvl="0">
                <a:defRPr/>
              </a:pPr>
              <a:r>
                <a:rPr lang="zh-CN" altLang="en-US" sz="1400" b="1" kern="0" dirty="0">
                  <a:solidFill>
                    <a:srgbClr val="FF0000"/>
                  </a:solidFill>
                  <a:latin typeface="Times New Roman" panose="02020603050405020304" pitchFamily="18" charset="0"/>
                  <a:ea typeface="幼圆" panose="02010509060101010101" pitchFamily="49" charset="-122"/>
                </a:rPr>
                <a:t>施工</a:t>
              </a:r>
              <a:r>
                <a:rPr lang="zh-CN" altLang="en-US" sz="1400" b="1" kern="0" dirty="0" smtClean="0">
                  <a:solidFill>
                    <a:srgbClr val="FF0000"/>
                  </a:solidFill>
                  <a:latin typeface="Times New Roman" panose="02020603050405020304" pitchFamily="18" charset="0"/>
                  <a:ea typeface="幼圆" panose="02010509060101010101" pitchFamily="49" charset="-122"/>
                </a:rPr>
                <a:t>难点把握</a:t>
              </a:r>
              <a:endParaRPr kumimoji="0" lang="en-US" altLang="zh-CN" sz="1400" b="1" i="0" u="none" strike="noStrike" kern="0" cap="none" spc="0" normalizeH="0" baseline="0" noProof="0" dirty="0" smtClean="0">
                <a:ln>
                  <a:noFill/>
                </a:ln>
                <a:solidFill>
                  <a:srgbClr val="FF0000"/>
                </a:solidFill>
                <a:effectLst/>
                <a:uLnTx/>
                <a:uFillTx/>
                <a:latin typeface="Times New Roman" panose="02020603050405020304" pitchFamily="18" charset="0"/>
                <a:ea typeface="幼圆" panose="02010509060101010101" pitchFamily="49" charset="-122"/>
              </a:endParaRPr>
            </a:p>
          </p:txBody>
        </p:sp>
        <p:cxnSp>
          <p:nvCxnSpPr>
            <p:cNvPr id="18" name="直接连接符 17"/>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19" name="文本框 46"/>
            <p:cNvSpPr txBox="1"/>
            <p:nvPr/>
          </p:nvSpPr>
          <p:spPr>
            <a:xfrm>
              <a:off x="539552" y="1822143"/>
              <a:ext cx="3110474" cy="2139068"/>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a:latin typeface="Times New Roman" panose="02020603050405020304" pitchFamily="18" charset="0"/>
                  <a:ea typeface="幼圆" panose="02010509060101010101" pitchFamily="49" charset="-122"/>
                </a:rPr>
                <a:t>）修复效果</a:t>
              </a:r>
              <a:r>
                <a:rPr lang="zh-CN" altLang="en-US" sz="1400" kern="0" dirty="0" smtClean="0">
                  <a:latin typeface="Times New Roman" panose="02020603050405020304" pitchFamily="18" charset="0"/>
                  <a:ea typeface="幼圆" panose="02010509060101010101" pitchFamily="49" charset="-122"/>
                </a:rPr>
                <a:t>保障；</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a:t>
              </a:r>
              <a:r>
                <a:rPr lang="zh-CN" altLang="en-US" sz="1400" kern="0" dirty="0" smtClean="0">
                  <a:latin typeface="Times New Roman" panose="02020603050405020304" pitchFamily="18" charset="0"/>
                  <a:ea typeface="幼圆" panose="02010509060101010101" pitchFamily="49" charset="-122"/>
                </a:rPr>
                <a:t>边坡稳定性；</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lang="zh-CN" altLang="en-US" sz="1400" kern="0" dirty="0">
                  <a:latin typeface="Times New Roman" panose="02020603050405020304" pitchFamily="18" charset="0"/>
                  <a:ea typeface="幼圆" panose="02010509060101010101" pitchFamily="49" charset="-122"/>
                </a:rPr>
                <a:t>）土壤及地下水防止反向</a:t>
              </a:r>
              <a:r>
                <a:rPr lang="zh-CN" altLang="en-US" sz="1400" kern="0" dirty="0" smtClean="0">
                  <a:latin typeface="Times New Roman" panose="02020603050405020304" pitchFamily="18" charset="0"/>
                  <a:ea typeface="幼圆" panose="02010509060101010101" pitchFamily="49" charset="-122"/>
                </a:rPr>
                <a:t>污染；</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）工艺复杂修复工期</a:t>
              </a:r>
              <a:r>
                <a:rPr lang="zh-CN" altLang="en-US" sz="1400" kern="0" dirty="0" smtClean="0">
                  <a:latin typeface="Times New Roman" panose="02020603050405020304" pitchFamily="18" charset="0"/>
                  <a:ea typeface="幼圆" panose="02010509060101010101" pitchFamily="49" charset="-122"/>
                </a:rPr>
                <a:t>紧张；</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5</a:t>
              </a:r>
              <a:r>
                <a:rPr lang="zh-CN" altLang="en-US" sz="1400" kern="0" dirty="0">
                  <a:latin typeface="Times New Roman" panose="02020603050405020304" pitchFamily="18" charset="0"/>
                  <a:ea typeface="幼圆" panose="02010509060101010101" pitchFamily="49" charset="-122"/>
                </a:rPr>
                <a:t>）施工区域</a:t>
              </a:r>
              <a:r>
                <a:rPr lang="zh-CN" altLang="en-US" sz="1400" kern="0" dirty="0" smtClean="0">
                  <a:latin typeface="Times New Roman" panose="02020603050405020304" pitchFamily="18" charset="0"/>
                  <a:ea typeface="幼圆" panose="02010509060101010101" pitchFamily="49" charset="-122"/>
                </a:rPr>
                <a:t>布置；</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6</a:t>
              </a:r>
              <a:r>
                <a:rPr lang="zh-CN" altLang="en-US" sz="1400" kern="0" dirty="0">
                  <a:latin typeface="Times New Roman" panose="02020603050405020304" pitchFamily="18" charset="0"/>
                  <a:ea typeface="幼圆" panose="02010509060101010101" pitchFamily="49" charset="-122"/>
                </a:rPr>
                <a:t>）工程配套和</a:t>
              </a:r>
              <a:r>
                <a:rPr lang="zh-CN" altLang="en-US" sz="1400" kern="0" dirty="0" smtClean="0">
                  <a:latin typeface="Times New Roman" panose="02020603050405020304" pitchFamily="18" charset="0"/>
                  <a:ea typeface="幼圆" panose="02010509060101010101" pitchFamily="49" charset="-122"/>
                </a:rPr>
                <a:t>水电；</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7</a:t>
              </a:r>
              <a:r>
                <a:rPr lang="zh-CN" altLang="en-US" sz="1400" kern="0" dirty="0" smtClean="0">
                  <a:latin typeface="Times New Roman" panose="02020603050405020304" pitchFamily="18" charset="0"/>
                  <a:ea typeface="幼圆" panose="02010509060101010101" pitchFamily="49" charset="-122"/>
                </a:rPr>
                <a:t>）复杂气候条件施工。</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113" y="3295258"/>
            <a:ext cx="5803143" cy="163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46509373"/>
      </p:ext>
    </p:extLst>
  </p:cSld>
  <p:clrMapOvr>
    <a:masterClrMapping/>
  </p:clrMapOvr>
  <p:transition spd="slow" advTm="2864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39952" y="1779662"/>
            <a:ext cx="4332110" cy="2240823"/>
          </a:xfrm>
        </p:spPr>
        <p:txBody>
          <a:bodyPr/>
          <a:lstStyle/>
          <a:p>
            <a:pPr>
              <a:lnSpc>
                <a:spcPct val="150000"/>
              </a:lnSpc>
            </a:pPr>
            <a:r>
              <a:rPr lang="zh-CN" altLang="en-US" sz="1600" dirty="0" smtClean="0"/>
              <a:t>短期目标：切断和控制污染源</a:t>
            </a:r>
            <a:endParaRPr lang="en-US" altLang="zh-CN" sz="1600" dirty="0" smtClean="0"/>
          </a:p>
          <a:p>
            <a:pPr>
              <a:lnSpc>
                <a:spcPct val="150000"/>
              </a:lnSpc>
            </a:pPr>
            <a:r>
              <a:rPr lang="zh-CN" altLang="en-US" sz="1600" dirty="0" smtClean="0"/>
              <a:t>中期目标：消除直接场地健康风险</a:t>
            </a:r>
            <a:endParaRPr lang="en-US" altLang="zh-CN" sz="1600" dirty="0" smtClean="0"/>
          </a:p>
          <a:p>
            <a:pPr>
              <a:lnSpc>
                <a:spcPct val="150000"/>
              </a:lnSpc>
            </a:pPr>
            <a:r>
              <a:rPr lang="zh-CN" altLang="en-US" sz="1600" dirty="0" smtClean="0"/>
              <a:t>长期目标：恢复场地使用功能</a:t>
            </a:r>
            <a:endParaRPr lang="en-US" altLang="zh-CN" sz="1600" dirty="0"/>
          </a:p>
        </p:txBody>
      </p:sp>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确认修复总体目标</a:t>
            </a:r>
            <a:endParaRPr lang="zh-CN" altLang="en-US" sz="1400" dirty="0">
              <a:solidFill>
                <a:schemeClr val="tx1"/>
              </a:solidFill>
              <a:latin typeface="黑体" panose="02010609060101010101" pitchFamily="49" charset="-122"/>
              <a:ea typeface="黑体" panose="02010609060101010101" pitchFamily="49" charset="-122"/>
            </a:endParaRPr>
          </a:p>
        </p:txBody>
      </p:sp>
      <p:pic>
        <p:nvPicPr>
          <p:cNvPr id="2049" name="Picture 1" descr="C:\Users\lenovo\AppData\Roaming\Tencent\Users\254122253\QQ\WinTemp\RichOle\ZDTI_`M4$I8QKOPZ`W[7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9622"/>
            <a:ext cx="31623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0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r>
              <a:rPr lang="zh-CN" altLang="en-US" sz="2000" dirty="0">
                <a:latin typeface="黑体" pitchFamily="49" charset="-122"/>
                <a:ea typeface="黑体" pitchFamily="49" charset="-122"/>
              </a:rPr>
              <a:t>施工过程控制</a:t>
            </a:r>
          </a:p>
        </p:txBody>
      </p:sp>
      <p:grpSp>
        <p:nvGrpSpPr>
          <p:cNvPr id="15" name="组合 14"/>
          <p:cNvGrpSpPr/>
          <p:nvPr/>
        </p:nvGrpSpPr>
        <p:grpSpPr>
          <a:xfrm>
            <a:off x="899592" y="1245012"/>
            <a:ext cx="3759180" cy="1348862"/>
            <a:chOff x="5220072" y="2089544"/>
            <a:chExt cx="3759180" cy="1536885"/>
          </a:xfrm>
        </p:grpSpPr>
        <p:cxnSp>
          <p:nvCxnSpPr>
            <p:cNvPr id="23" name="直接连接符 22"/>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25" name="组合 24"/>
            <p:cNvGrpSpPr/>
            <p:nvPr/>
          </p:nvGrpSpPr>
          <p:grpSpPr>
            <a:xfrm>
              <a:off x="5220072" y="2089544"/>
              <a:ext cx="3759180" cy="1536885"/>
              <a:chOff x="7581572" y="2089544"/>
              <a:chExt cx="3759180" cy="1536885"/>
            </a:xfrm>
          </p:grpSpPr>
          <p:sp>
            <p:nvSpPr>
              <p:cNvPr id="26" name="文本框 28"/>
              <p:cNvSpPr txBox="1"/>
              <p:nvPr/>
            </p:nvSpPr>
            <p:spPr>
              <a:xfrm>
                <a:off x="7581572" y="2089544"/>
                <a:ext cx="2851267" cy="385746"/>
              </a:xfrm>
              <a:prstGeom prst="rect">
                <a:avLst/>
              </a:prstGeom>
              <a:noFill/>
            </p:spPr>
            <p:txBody>
              <a:bodyPr wrap="square" rtlCol="0">
                <a:spAutoFit/>
              </a:bodyPr>
              <a:lstStyle/>
              <a:p>
                <a:pPr lvl="0">
                  <a:defRPr/>
                </a:pPr>
                <a:r>
                  <a:rPr lang="zh-CN" altLang="en-US" sz="1600" b="1" kern="0" dirty="0" smtClean="0">
                    <a:solidFill>
                      <a:srgbClr val="FF0000"/>
                    </a:solidFill>
                    <a:latin typeface="Times New Roman" panose="02020603050405020304" pitchFamily="18" charset="0"/>
                    <a:ea typeface="幼圆" panose="02010509060101010101" pitchFamily="49" charset="-122"/>
                  </a:rPr>
                  <a:t>二次污染</a:t>
                </a:r>
                <a:r>
                  <a:rPr lang="zh-CN" altLang="en-US" sz="1600" b="1" kern="0" dirty="0">
                    <a:solidFill>
                      <a:srgbClr val="FF0000"/>
                    </a:solidFill>
                    <a:latin typeface="Times New Roman" panose="02020603050405020304" pitchFamily="18" charset="0"/>
                    <a:ea typeface="幼圆" panose="02010509060101010101" pitchFamily="49" charset="-122"/>
                  </a:rPr>
                  <a:t>防治</a:t>
                </a:r>
                <a:endParaRPr kumimoji="0" lang="en-US" altLang="zh-CN" sz="1600" b="1" i="0" u="none" strike="noStrike" kern="0" cap="none" spc="0" normalizeH="0" baseline="0" noProof="0" dirty="0" smtClean="0">
                  <a:ln>
                    <a:noFill/>
                  </a:ln>
                  <a:solidFill>
                    <a:srgbClr val="FF0000"/>
                  </a:solidFill>
                  <a:effectLst/>
                  <a:uLnTx/>
                  <a:uFillTx/>
                  <a:latin typeface="Times New Roman" panose="02020603050405020304" pitchFamily="18" charset="0"/>
                  <a:ea typeface="幼圆" panose="02010509060101010101" pitchFamily="49" charset="-122"/>
                </a:endParaRPr>
              </a:p>
            </p:txBody>
          </p:sp>
          <p:sp>
            <p:nvSpPr>
              <p:cNvPr id="27" name="文本框 30"/>
              <p:cNvSpPr txBox="1"/>
              <p:nvPr/>
            </p:nvSpPr>
            <p:spPr>
              <a:xfrm>
                <a:off x="7627589" y="2511271"/>
                <a:ext cx="3713163" cy="1115158"/>
              </a:xfrm>
              <a:prstGeom prst="rect">
                <a:avLst/>
              </a:prstGeom>
              <a:noFill/>
            </p:spPr>
            <p:txBody>
              <a:bodyPr wrap="square" rtlCol="0">
                <a:spAutoFit/>
              </a:bodyPr>
              <a:lstStyle/>
              <a:p>
                <a:pPr lvl="0">
                  <a:lnSpc>
                    <a:spcPct val="120000"/>
                  </a:lnSpc>
                  <a:defRPr/>
                </a:pPr>
                <a:r>
                  <a:rPr lang="en-US" altLang="zh-CN" sz="1600" kern="0" dirty="0" smtClean="0">
                    <a:latin typeface="Times New Roman" panose="02020603050405020304" pitchFamily="18" charset="0"/>
                    <a:ea typeface="幼圆" panose="02010509060101010101" pitchFamily="49" charset="-122"/>
                  </a:rPr>
                  <a:t>1</a:t>
                </a:r>
                <a:r>
                  <a:rPr lang="zh-CN" altLang="en-US" sz="1600" kern="0" dirty="0">
                    <a:latin typeface="Times New Roman" panose="02020603050405020304" pitchFamily="18" charset="0"/>
                    <a:ea typeface="幼圆" panose="02010509060101010101" pitchFamily="49" charset="-122"/>
                  </a:rPr>
                  <a:t>）修复过程中扬</a:t>
                </a:r>
                <a:r>
                  <a:rPr lang="zh-CN" altLang="en-US" sz="1600" kern="0" dirty="0" smtClean="0">
                    <a:latin typeface="Times New Roman" panose="02020603050405020304" pitchFamily="18" charset="0"/>
                    <a:ea typeface="幼圆" panose="02010509060101010101" pitchFamily="49" charset="-122"/>
                  </a:rPr>
                  <a:t>尘控制；</a:t>
                </a:r>
                <a:endParaRPr lang="en-US" altLang="zh-CN" sz="16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6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lang="zh-CN" altLang="en-US" sz="1600" kern="0" dirty="0">
                    <a:latin typeface="Times New Roman" panose="02020603050405020304" pitchFamily="18" charset="0"/>
                    <a:ea typeface="幼圆" panose="02010509060101010101" pitchFamily="49" charset="-122"/>
                  </a:rPr>
                  <a:t>）</a:t>
                </a:r>
                <a:r>
                  <a:rPr lang="zh-CN" altLang="en-US" sz="1600" kern="0" dirty="0" smtClean="0">
                    <a:latin typeface="Times New Roman" panose="02020603050405020304" pitchFamily="18" charset="0"/>
                    <a:ea typeface="幼圆" panose="02010509060101010101" pitchFamily="49" charset="-122"/>
                  </a:rPr>
                  <a:t>噪声防治；</a:t>
                </a:r>
                <a:endParaRPr lang="en-US" altLang="zh-CN" sz="16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6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kumimoji="0" lang="zh-CN" altLang="en-US" sz="16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）雨水收集；</a:t>
                </a:r>
                <a:endParaRPr kumimoji="0" lang="zh-CN" altLang="en-US" sz="16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954525"/>
            <a:ext cx="296227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772" y="2870455"/>
            <a:ext cx="3017433" cy="1784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771" y="1067993"/>
            <a:ext cx="3017433" cy="151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22358079"/>
      </p:ext>
    </p:extLst>
  </p:cSld>
  <p:clrMapOvr>
    <a:masterClrMapping/>
  </p:clrMapOvr>
  <p:transition spd="slow" advTm="2864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施工过程控制</a:t>
            </a:r>
          </a:p>
        </p:txBody>
      </p:sp>
      <p:grpSp>
        <p:nvGrpSpPr>
          <p:cNvPr id="16" name="组合 15"/>
          <p:cNvGrpSpPr/>
          <p:nvPr/>
        </p:nvGrpSpPr>
        <p:grpSpPr>
          <a:xfrm>
            <a:off x="539552" y="843556"/>
            <a:ext cx="3024336" cy="369332"/>
            <a:chOff x="539552" y="1340768"/>
            <a:chExt cx="3024336" cy="420815"/>
          </a:xfrm>
        </p:grpSpPr>
        <p:sp>
          <p:nvSpPr>
            <p:cNvPr id="17" name="文本框 44"/>
            <p:cNvSpPr txBox="1"/>
            <p:nvPr/>
          </p:nvSpPr>
          <p:spPr>
            <a:xfrm>
              <a:off x="539552" y="1340768"/>
              <a:ext cx="3024336" cy="420815"/>
            </a:xfrm>
            <a:prstGeom prst="rect">
              <a:avLst/>
            </a:prstGeom>
            <a:noFill/>
          </p:spPr>
          <p:txBody>
            <a:bodyPr wrap="square" rtlCol="0">
              <a:spAutoFit/>
            </a:bodyPr>
            <a:lstStyle/>
            <a:p>
              <a:pPr lvl="0">
                <a:defRPr/>
              </a:pPr>
              <a:r>
                <a:rPr lang="zh-CN" altLang="en-US" b="1" kern="0" dirty="0" smtClean="0">
                  <a:solidFill>
                    <a:srgbClr val="FF0000"/>
                  </a:solidFill>
                  <a:latin typeface="微软雅黑" panose="020B0503020204020204" pitchFamily="34" charset="-122"/>
                  <a:ea typeface="微软雅黑" panose="020B0503020204020204" pitchFamily="34" charset="-122"/>
                </a:rPr>
                <a:t>质量管理</a:t>
              </a:r>
              <a:r>
                <a:rPr lang="zh-CN" altLang="en-US" b="1" kern="0" dirty="0">
                  <a:solidFill>
                    <a:srgbClr val="FF0000"/>
                  </a:solidFill>
                  <a:latin typeface="微软雅黑" panose="020B0503020204020204" pitchFamily="34" charset="-122"/>
                  <a:ea typeface="微软雅黑" panose="020B0503020204020204" pitchFamily="34" charset="-122"/>
                </a:rPr>
                <a:t>体系</a:t>
              </a:r>
              <a:endPar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152" y="779316"/>
            <a:ext cx="3764176" cy="44014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8679861"/>
      </p:ext>
    </p:extLst>
  </p:cSld>
  <p:clrMapOvr>
    <a:masterClrMapping/>
  </p:clrMapOvr>
  <p:transition spd="slow" advTm="28644"/>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施工过程控制</a:t>
            </a:r>
          </a:p>
        </p:txBody>
      </p:sp>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32" r="6477" b="5152"/>
          <a:stretch/>
        </p:blipFill>
        <p:spPr bwMode="auto">
          <a:xfrm>
            <a:off x="3900131" y="699542"/>
            <a:ext cx="5231970" cy="204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395536" y="770213"/>
            <a:ext cx="3372478" cy="1524260"/>
            <a:chOff x="539552" y="1124742"/>
            <a:chExt cx="3372478" cy="2032347"/>
          </a:xfrm>
        </p:grpSpPr>
        <p:grpSp>
          <p:nvGrpSpPr>
            <p:cNvPr id="16" name="组合 15"/>
            <p:cNvGrpSpPr/>
            <p:nvPr/>
          </p:nvGrpSpPr>
          <p:grpSpPr>
            <a:xfrm>
              <a:off x="539552" y="1124742"/>
              <a:ext cx="3024336" cy="442945"/>
              <a:chOff x="539552" y="1340768"/>
              <a:chExt cx="3024336" cy="378517"/>
            </a:xfrm>
          </p:grpSpPr>
          <p:sp>
            <p:nvSpPr>
              <p:cNvPr id="17" name="文本框 44"/>
              <p:cNvSpPr txBox="1"/>
              <p:nvPr/>
            </p:nvSpPr>
            <p:spPr>
              <a:xfrm>
                <a:off x="539552" y="1340768"/>
                <a:ext cx="3024336" cy="350680"/>
              </a:xfrm>
              <a:prstGeom prst="rect">
                <a:avLst/>
              </a:prstGeom>
              <a:noFill/>
            </p:spPr>
            <p:txBody>
              <a:bodyPr wrap="square" rtlCol="0">
                <a:spAutoFit/>
              </a:bodyPr>
              <a:lstStyle/>
              <a:p>
                <a:pPr lvl="0">
                  <a:defRPr/>
                </a:pPr>
                <a:r>
                  <a:rPr lang="zh-CN" altLang="en-US" sz="1400" b="1" kern="0" dirty="0" smtClean="0">
                    <a:solidFill>
                      <a:srgbClr val="FF0000"/>
                    </a:solidFill>
                    <a:latin typeface="幼圆" panose="02010509060101010101" pitchFamily="49" charset="-122"/>
                    <a:ea typeface="幼圆" panose="02010509060101010101" pitchFamily="49" charset="-122"/>
                  </a:rPr>
                  <a:t>突发</a:t>
                </a:r>
                <a:r>
                  <a:rPr lang="zh-CN" altLang="en-US" sz="1400" b="1" kern="0" dirty="0">
                    <a:solidFill>
                      <a:srgbClr val="FF0000"/>
                    </a:solidFill>
                    <a:latin typeface="幼圆" panose="02010509060101010101" pitchFamily="49" charset="-122"/>
                    <a:ea typeface="幼圆" panose="02010509060101010101" pitchFamily="49" charset="-122"/>
                  </a:rPr>
                  <a:t>事件应急处理措施</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18" name="直接连接符 17"/>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grpSp>
        <p:sp>
          <p:nvSpPr>
            <p:cNvPr id="13" name="文本框 46"/>
            <p:cNvSpPr txBox="1"/>
            <p:nvPr/>
          </p:nvSpPr>
          <p:spPr>
            <a:xfrm>
              <a:off x="539552" y="1688054"/>
              <a:ext cx="3372478" cy="1469035"/>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）突发</a:t>
              </a:r>
              <a:r>
                <a:rPr lang="zh-CN" altLang="en-US" sz="1400" kern="0" dirty="0">
                  <a:latin typeface="Times New Roman" panose="02020603050405020304" pitchFamily="18" charset="0"/>
                  <a:ea typeface="幼圆" panose="02010509060101010101" pitchFamily="49" charset="-122"/>
                </a:rPr>
                <a:t>事故事件和紧急情况分类；</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2</a:t>
              </a:r>
              <a:r>
                <a:rPr lang="zh-CN" altLang="en-US" sz="1400" kern="0" dirty="0" smtClean="0">
                  <a:latin typeface="Times New Roman" panose="02020603050405020304" pitchFamily="18" charset="0"/>
                  <a:ea typeface="幼圆" panose="02010509060101010101" pitchFamily="49" charset="-122"/>
                </a:rPr>
                <a:t>）应急</a:t>
              </a:r>
              <a:r>
                <a:rPr lang="zh-CN" altLang="en-US" sz="1400" kern="0" dirty="0">
                  <a:latin typeface="Times New Roman" panose="02020603050405020304" pitchFamily="18" charset="0"/>
                  <a:ea typeface="幼圆" panose="02010509060101010101" pitchFamily="49" charset="-122"/>
                </a:rPr>
                <a:t>组织机构及职责；</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lang="zh-CN" altLang="en-US" sz="1400" kern="0" dirty="0" smtClean="0">
                  <a:latin typeface="Times New Roman" panose="02020603050405020304" pitchFamily="18" charset="0"/>
                  <a:ea typeface="幼圆" panose="02010509060101010101" pitchFamily="49" charset="-122"/>
                </a:rPr>
                <a:t>）应急</a:t>
              </a:r>
              <a:r>
                <a:rPr lang="zh-CN" altLang="en-US" sz="1400" kern="0" dirty="0">
                  <a:latin typeface="Times New Roman" panose="02020603050405020304" pitchFamily="18" charset="0"/>
                  <a:ea typeface="幼圆" panose="02010509060101010101" pitchFamily="49" charset="-122"/>
                </a:rPr>
                <a:t>演练计划；</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smtClean="0">
                  <a:latin typeface="Times New Roman" panose="02020603050405020304" pitchFamily="18" charset="0"/>
                  <a:ea typeface="幼圆" panose="02010509060101010101" pitchFamily="49" charset="-122"/>
                </a:rPr>
                <a:t>）应急措施。</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pic>
        <p:nvPicPr>
          <p:cNvPr id="15" name="图片 14" descr="F78X@0D[HSO%_{X_@9Z449A"/>
          <p:cNvPicPr/>
          <p:nvPr/>
        </p:nvPicPr>
        <p:blipFill>
          <a:blip r:embed="rId5">
            <a:extLst>
              <a:ext uri="{28A0092B-C50C-407E-A947-70E740481C1C}">
                <a14:useLocalDpi xmlns:a14="http://schemas.microsoft.com/office/drawing/2010/main" val="0"/>
              </a:ext>
            </a:extLst>
          </a:blip>
          <a:srcRect/>
          <a:stretch>
            <a:fillRect/>
          </a:stretch>
        </p:blipFill>
        <p:spPr bwMode="auto">
          <a:xfrm>
            <a:off x="158918" y="2890130"/>
            <a:ext cx="3390900" cy="2186464"/>
          </a:xfrm>
          <a:prstGeom prst="rect">
            <a:avLst/>
          </a:prstGeom>
          <a:noFill/>
          <a:ln w="9525">
            <a:noFill/>
            <a:miter lim="800000"/>
            <a:headEnd/>
            <a:tailEnd/>
          </a:ln>
        </p:spPr>
      </p:pic>
      <p:pic>
        <p:nvPicPr>
          <p:cNvPr id="1024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584" b="7632"/>
          <a:stretch/>
        </p:blipFill>
        <p:spPr bwMode="auto">
          <a:xfrm>
            <a:off x="3706173" y="2890130"/>
            <a:ext cx="5443537" cy="1018178"/>
          </a:xfrm>
          <a:prstGeom prst="rect">
            <a:avLst/>
          </a:prstGeom>
          <a:solidFill>
            <a:schemeClr val="bg1"/>
          </a:solidFill>
          <a:ln>
            <a:noFill/>
          </a:ln>
          <a:effectLst/>
        </p:spPr>
      </p:pic>
      <p:pic>
        <p:nvPicPr>
          <p:cNvPr id="19" name="Picture 2" descr="C:\Users\xionghuilei\Desktop\redo_square.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0126"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9346314"/>
      </p:ext>
    </p:extLst>
  </p:cSld>
  <p:clrMapOvr>
    <a:masterClrMapping/>
  </p:clrMapOvr>
  <p:transition spd="slow" advTm="28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38841" y="988612"/>
            <a:ext cx="7298015" cy="3404096"/>
            <a:chOff x="592491" y="988552"/>
            <a:chExt cx="7298015" cy="3404096"/>
          </a:xfrm>
        </p:grpSpPr>
        <p:grpSp>
          <p:nvGrpSpPr>
            <p:cNvPr id="3" name="组合 2"/>
            <p:cNvGrpSpPr/>
            <p:nvPr/>
          </p:nvGrpSpPr>
          <p:grpSpPr>
            <a:xfrm>
              <a:off x="592491" y="1683877"/>
              <a:ext cx="1712908" cy="2708771"/>
              <a:chOff x="1526842" y="1806448"/>
              <a:chExt cx="1712908" cy="2708771"/>
            </a:xfrm>
          </p:grpSpPr>
          <p:sp>
            <p:nvSpPr>
              <p:cNvPr id="26" name="Sev01"/>
              <p:cNvSpPr/>
              <p:nvPr/>
            </p:nvSpPr>
            <p:spPr>
              <a:xfrm>
                <a:off x="1894374" y="2012851"/>
                <a:ext cx="977844" cy="977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accent1">
                      <a:lumMod val="50000"/>
                    </a:schemeClr>
                  </a:solidFill>
                  <a:latin typeface="FontAwesome" pitchFamily="2" charset="0"/>
                </a:endParaRPr>
              </a:p>
            </p:txBody>
          </p:sp>
          <p:grpSp>
            <p:nvGrpSpPr>
              <p:cNvPr id="76" name="Group 75"/>
              <p:cNvGrpSpPr/>
              <p:nvPr/>
            </p:nvGrpSpPr>
            <p:grpSpPr>
              <a:xfrm>
                <a:off x="1701957" y="1806448"/>
                <a:ext cx="1395412" cy="1374775"/>
                <a:chOff x="4783138" y="1916113"/>
                <a:chExt cx="1395412" cy="1374775"/>
              </a:xfrm>
              <a:solidFill>
                <a:schemeClr val="accent1"/>
              </a:solidFill>
            </p:grpSpPr>
            <p:sp>
              <p:nvSpPr>
                <p:cNvPr id="77" name="Freeform 15"/>
                <p:cNvSpPr>
                  <a:spLocks noEditPoints="1"/>
                </p:cNvSpPr>
                <p:nvPr/>
              </p:nvSpPr>
              <p:spPr bwMode="auto">
                <a:xfrm>
                  <a:off x="4783138" y="1931988"/>
                  <a:ext cx="1368425" cy="1358900"/>
                </a:xfrm>
                <a:custGeom>
                  <a:avLst/>
                  <a:gdLst/>
                  <a:ahLst/>
                  <a:cxnLst>
                    <a:cxn ang="0">
                      <a:pos x="707" y="498"/>
                    </a:cxn>
                    <a:cxn ang="0">
                      <a:pos x="707" y="498"/>
                    </a:cxn>
                    <a:cxn ang="0">
                      <a:pos x="519" y="30"/>
                    </a:cxn>
                    <a:cxn ang="0">
                      <a:pos x="711" y="197"/>
                    </a:cxn>
                    <a:cxn ang="0">
                      <a:pos x="683" y="152"/>
                    </a:cxn>
                    <a:cxn ang="0">
                      <a:pos x="580" y="60"/>
                    </a:cxn>
                    <a:cxn ang="0">
                      <a:pos x="718" y="542"/>
                    </a:cxn>
                    <a:cxn ang="0">
                      <a:pos x="718" y="542"/>
                    </a:cxn>
                    <a:cxn ang="0">
                      <a:pos x="325" y="3"/>
                    </a:cxn>
                    <a:cxn ang="0">
                      <a:pos x="86" y="138"/>
                    </a:cxn>
                    <a:cxn ang="0">
                      <a:pos x="32" y="229"/>
                    </a:cxn>
                    <a:cxn ang="0">
                      <a:pos x="6" y="368"/>
                    </a:cxn>
                    <a:cxn ang="0">
                      <a:pos x="6" y="372"/>
                    </a:cxn>
                    <a:cxn ang="0">
                      <a:pos x="6" y="373"/>
                    </a:cxn>
                    <a:cxn ang="0">
                      <a:pos x="6" y="368"/>
                    </a:cxn>
                    <a:cxn ang="0">
                      <a:pos x="6" y="368"/>
                    </a:cxn>
                    <a:cxn ang="0">
                      <a:pos x="32" y="229"/>
                    </a:cxn>
                    <a:cxn ang="0">
                      <a:pos x="20" y="258"/>
                    </a:cxn>
                    <a:cxn ang="0">
                      <a:pos x="27" y="510"/>
                    </a:cxn>
                    <a:cxn ang="0">
                      <a:pos x="184" y="697"/>
                    </a:cxn>
                    <a:cxn ang="0">
                      <a:pos x="384" y="751"/>
                    </a:cxn>
                    <a:cxn ang="0">
                      <a:pos x="574" y="701"/>
                    </a:cxn>
                    <a:cxn ang="0">
                      <a:pos x="722" y="547"/>
                    </a:cxn>
                    <a:cxn ang="0">
                      <a:pos x="759" y="404"/>
                    </a:cxn>
                    <a:cxn ang="0">
                      <a:pos x="745" y="440"/>
                    </a:cxn>
                    <a:cxn ang="0">
                      <a:pos x="741" y="441"/>
                    </a:cxn>
                    <a:cxn ang="0">
                      <a:pos x="735" y="461"/>
                    </a:cxn>
                    <a:cxn ang="0">
                      <a:pos x="726" y="500"/>
                    </a:cxn>
                    <a:cxn ang="0">
                      <a:pos x="730" y="459"/>
                    </a:cxn>
                    <a:cxn ang="0">
                      <a:pos x="721" y="478"/>
                    </a:cxn>
                    <a:cxn ang="0">
                      <a:pos x="720" y="468"/>
                    </a:cxn>
                    <a:cxn ang="0">
                      <a:pos x="712" y="488"/>
                    </a:cxn>
                    <a:cxn ang="0">
                      <a:pos x="708" y="498"/>
                    </a:cxn>
                    <a:cxn ang="0">
                      <a:pos x="707" y="498"/>
                    </a:cxn>
                    <a:cxn ang="0">
                      <a:pos x="706" y="501"/>
                    </a:cxn>
                    <a:cxn ang="0">
                      <a:pos x="655" y="585"/>
                    </a:cxn>
                    <a:cxn ang="0">
                      <a:pos x="573" y="658"/>
                    </a:cxn>
                    <a:cxn ang="0">
                      <a:pos x="400" y="719"/>
                    </a:cxn>
                    <a:cxn ang="0">
                      <a:pos x="278" y="705"/>
                    </a:cxn>
                    <a:cxn ang="0">
                      <a:pos x="34" y="378"/>
                    </a:cxn>
                    <a:cxn ang="0">
                      <a:pos x="125" y="137"/>
                    </a:cxn>
                    <a:cxn ang="0">
                      <a:pos x="223" y="61"/>
                    </a:cxn>
                    <a:cxn ang="0">
                      <a:pos x="335" y="21"/>
                    </a:cxn>
                    <a:cxn ang="0">
                      <a:pos x="137" y="115"/>
                    </a:cxn>
                    <a:cxn ang="0">
                      <a:pos x="352" y="15"/>
                    </a:cxn>
                    <a:cxn ang="0">
                      <a:pos x="472" y="24"/>
                    </a:cxn>
                    <a:cxn ang="0">
                      <a:pos x="481" y="25"/>
                    </a:cxn>
                    <a:cxn ang="0">
                      <a:pos x="371" y="12"/>
                    </a:cxn>
                    <a:cxn ang="0">
                      <a:pos x="166" y="82"/>
                    </a:cxn>
                    <a:cxn ang="0">
                      <a:pos x="21" y="469"/>
                    </a:cxn>
                    <a:cxn ang="0">
                      <a:pos x="46" y="209"/>
                    </a:cxn>
                    <a:cxn ang="0">
                      <a:pos x="249" y="26"/>
                    </a:cxn>
                    <a:cxn ang="0">
                      <a:pos x="386" y="3"/>
                    </a:cxn>
                    <a:cxn ang="0">
                      <a:pos x="580" y="60"/>
                    </a:cxn>
                    <a:cxn ang="0">
                      <a:pos x="586" y="63"/>
                    </a:cxn>
                    <a:cxn ang="0">
                      <a:pos x="377" y="0"/>
                    </a:cxn>
                  </a:cxnLst>
                  <a:rect l="0" t="0" r="r" b="b"/>
                  <a:pathLst>
                    <a:path w="759" h="751">
                      <a:moveTo>
                        <a:pt x="707" y="498"/>
                      </a:moveTo>
                      <a:cubicBezTo>
                        <a:pt x="707" y="498"/>
                        <a:pt x="707" y="498"/>
                        <a:pt x="707" y="498"/>
                      </a:cubicBezTo>
                      <a:cubicBezTo>
                        <a:pt x="707" y="498"/>
                        <a:pt x="707" y="498"/>
                        <a:pt x="707" y="498"/>
                      </a:cubicBezTo>
                      <a:cubicBezTo>
                        <a:pt x="707" y="498"/>
                        <a:pt x="707" y="498"/>
                        <a:pt x="707" y="498"/>
                      </a:cubicBezTo>
                      <a:moveTo>
                        <a:pt x="517" y="29"/>
                      </a:moveTo>
                      <a:cubicBezTo>
                        <a:pt x="518" y="29"/>
                        <a:pt x="518" y="29"/>
                        <a:pt x="519" y="30"/>
                      </a:cubicBezTo>
                      <a:cubicBezTo>
                        <a:pt x="561" y="46"/>
                        <a:pt x="599" y="70"/>
                        <a:pt x="631" y="99"/>
                      </a:cubicBezTo>
                      <a:cubicBezTo>
                        <a:pt x="664" y="128"/>
                        <a:pt x="691" y="161"/>
                        <a:pt x="711" y="197"/>
                      </a:cubicBezTo>
                      <a:cubicBezTo>
                        <a:pt x="724" y="218"/>
                        <a:pt x="736" y="244"/>
                        <a:pt x="744" y="264"/>
                      </a:cubicBezTo>
                      <a:cubicBezTo>
                        <a:pt x="730" y="225"/>
                        <a:pt x="709" y="187"/>
                        <a:pt x="683" y="152"/>
                      </a:cubicBezTo>
                      <a:cubicBezTo>
                        <a:pt x="664" y="128"/>
                        <a:pt x="642" y="105"/>
                        <a:pt x="617" y="85"/>
                      </a:cubicBezTo>
                      <a:cubicBezTo>
                        <a:pt x="605" y="76"/>
                        <a:pt x="593" y="67"/>
                        <a:pt x="580" y="60"/>
                      </a:cubicBezTo>
                      <a:cubicBezTo>
                        <a:pt x="560" y="47"/>
                        <a:pt x="539" y="37"/>
                        <a:pt x="517" y="29"/>
                      </a:cubicBezTo>
                      <a:moveTo>
                        <a:pt x="718" y="542"/>
                      </a:moveTo>
                      <a:cubicBezTo>
                        <a:pt x="742" y="489"/>
                        <a:pt x="742" y="489"/>
                        <a:pt x="742" y="489"/>
                      </a:cubicBezTo>
                      <a:cubicBezTo>
                        <a:pt x="736" y="506"/>
                        <a:pt x="726" y="529"/>
                        <a:pt x="718" y="542"/>
                      </a:cubicBezTo>
                      <a:moveTo>
                        <a:pt x="377" y="0"/>
                      </a:moveTo>
                      <a:cubicBezTo>
                        <a:pt x="359" y="0"/>
                        <a:pt x="342" y="1"/>
                        <a:pt x="325" y="3"/>
                      </a:cubicBezTo>
                      <a:cubicBezTo>
                        <a:pt x="278" y="10"/>
                        <a:pt x="233" y="25"/>
                        <a:pt x="193" y="48"/>
                      </a:cubicBezTo>
                      <a:cubicBezTo>
                        <a:pt x="152" y="71"/>
                        <a:pt x="115" y="101"/>
                        <a:pt x="86" y="138"/>
                      </a:cubicBezTo>
                      <a:cubicBezTo>
                        <a:pt x="76" y="150"/>
                        <a:pt x="67" y="163"/>
                        <a:pt x="58" y="176"/>
                      </a:cubicBezTo>
                      <a:cubicBezTo>
                        <a:pt x="48" y="194"/>
                        <a:pt x="39" y="212"/>
                        <a:pt x="32" y="229"/>
                      </a:cubicBezTo>
                      <a:cubicBezTo>
                        <a:pt x="16" y="271"/>
                        <a:pt x="10" y="308"/>
                        <a:pt x="7" y="333"/>
                      </a:cubicBezTo>
                      <a:cubicBezTo>
                        <a:pt x="6" y="350"/>
                        <a:pt x="6" y="362"/>
                        <a:pt x="6" y="368"/>
                      </a:cubicBezTo>
                      <a:cubicBezTo>
                        <a:pt x="6" y="370"/>
                        <a:pt x="6" y="372"/>
                        <a:pt x="6" y="372"/>
                      </a:cubicBezTo>
                      <a:cubicBezTo>
                        <a:pt x="6" y="372"/>
                        <a:pt x="6" y="372"/>
                        <a:pt x="6" y="372"/>
                      </a:cubicBezTo>
                      <a:cubicBezTo>
                        <a:pt x="6" y="372"/>
                        <a:pt x="6" y="372"/>
                        <a:pt x="6" y="372"/>
                      </a:cubicBezTo>
                      <a:cubicBezTo>
                        <a:pt x="6" y="373"/>
                        <a:pt x="6" y="373"/>
                        <a:pt x="6" y="373"/>
                      </a:cubicBezTo>
                      <a:cubicBezTo>
                        <a:pt x="6" y="372"/>
                        <a:pt x="6" y="372"/>
                        <a:pt x="6" y="372"/>
                      </a:cubicBezTo>
                      <a:cubicBezTo>
                        <a:pt x="6" y="372"/>
                        <a:pt x="6" y="370"/>
                        <a:pt x="6" y="368"/>
                      </a:cubicBezTo>
                      <a:cubicBezTo>
                        <a:pt x="6" y="368"/>
                        <a:pt x="6" y="368"/>
                        <a:pt x="6" y="368"/>
                      </a:cubicBezTo>
                      <a:cubicBezTo>
                        <a:pt x="6" y="368"/>
                        <a:pt x="6" y="368"/>
                        <a:pt x="6" y="368"/>
                      </a:cubicBezTo>
                      <a:cubicBezTo>
                        <a:pt x="6" y="362"/>
                        <a:pt x="6" y="350"/>
                        <a:pt x="7" y="333"/>
                      </a:cubicBezTo>
                      <a:cubicBezTo>
                        <a:pt x="10" y="308"/>
                        <a:pt x="16" y="271"/>
                        <a:pt x="32" y="229"/>
                      </a:cubicBezTo>
                      <a:cubicBezTo>
                        <a:pt x="39" y="212"/>
                        <a:pt x="48" y="194"/>
                        <a:pt x="58" y="176"/>
                      </a:cubicBezTo>
                      <a:cubicBezTo>
                        <a:pt x="42" y="202"/>
                        <a:pt x="29" y="230"/>
                        <a:pt x="20" y="258"/>
                      </a:cubicBezTo>
                      <a:cubicBezTo>
                        <a:pt x="6" y="302"/>
                        <a:pt x="0" y="347"/>
                        <a:pt x="2" y="391"/>
                      </a:cubicBezTo>
                      <a:cubicBezTo>
                        <a:pt x="4" y="431"/>
                        <a:pt x="12" y="472"/>
                        <a:pt x="27" y="510"/>
                      </a:cubicBezTo>
                      <a:cubicBezTo>
                        <a:pt x="42" y="548"/>
                        <a:pt x="63" y="584"/>
                        <a:pt x="90" y="616"/>
                      </a:cubicBezTo>
                      <a:cubicBezTo>
                        <a:pt x="116" y="647"/>
                        <a:pt x="148" y="675"/>
                        <a:pt x="184" y="697"/>
                      </a:cubicBezTo>
                      <a:cubicBezTo>
                        <a:pt x="220" y="718"/>
                        <a:pt x="260" y="734"/>
                        <a:pt x="302" y="742"/>
                      </a:cubicBezTo>
                      <a:cubicBezTo>
                        <a:pt x="329" y="748"/>
                        <a:pt x="356" y="751"/>
                        <a:pt x="384" y="751"/>
                      </a:cubicBezTo>
                      <a:cubicBezTo>
                        <a:pt x="403" y="751"/>
                        <a:pt x="421" y="750"/>
                        <a:pt x="440" y="747"/>
                      </a:cubicBezTo>
                      <a:cubicBezTo>
                        <a:pt x="487" y="740"/>
                        <a:pt x="533" y="724"/>
                        <a:pt x="574" y="701"/>
                      </a:cubicBezTo>
                      <a:cubicBezTo>
                        <a:pt x="616" y="677"/>
                        <a:pt x="652" y="645"/>
                        <a:pt x="682" y="608"/>
                      </a:cubicBezTo>
                      <a:cubicBezTo>
                        <a:pt x="695" y="591"/>
                        <a:pt x="709" y="571"/>
                        <a:pt x="722" y="547"/>
                      </a:cubicBezTo>
                      <a:cubicBezTo>
                        <a:pt x="734" y="524"/>
                        <a:pt x="744" y="498"/>
                        <a:pt x="750" y="473"/>
                      </a:cubicBezTo>
                      <a:cubicBezTo>
                        <a:pt x="757" y="448"/>
                        <a:pt x="759" y="424"/>
                        <a:pt x="759" y="404"/>
                      </a:cubicBezTo>
                      <a:cubicBezTo>
                        <a:pt x="759" y="384"/>
                        <a:pt x="756" y="369"/>
                        <a:pt x="753" y="362"/>
                      </a:cubicBezTo>
                      <a:cubicBezTo>
                        <a:pt x="752" y="387"/>
                        <a:pt x="751" y="416"/>
                        <a:pt x="745" y="440"/>
                      </a:cubicBezTo>
                      <a:cubicBezTo>
                        <a:pt x="745" y="431"/>
                        <a:pt x="745" y="420"/>
                        <a:pt x="746" y="409"/>
                      </a:cubicBezTo>
                      <a:cubicBezTo>
                        <a:pt x="745" y="420"/>
                        <a:pt x="742" y="431"/>
                        <a:pt x="741" y="441"/>
                      </a:cubicBezTo>
                      <a:cubicBezTo>
                        <a:pt x="742" y="433"/>
                        <a:pt x="742" y="424"/>
                        <a:pt x="741" y="421"/>
                      </a:cubicBezTo>
                      <a:cubicBezTo>
                        <a:pt x="739" y="433"/>
                        <a:pt x="737" y="451"/>
                        <a:pt x="735" y="461"/>
                      </a:cubicBezTo>
                      <a:cubicBezTo>
                        <a:pt x="735" y="464"/>
                        <a:pt x="734" y="472"/>
                        <a:pt x="732" y="480"/>
                      </a:cubicBezTo>
                      <a:cubicBezTo>
                        <a:pt x="730" y="488"/>
                        <a:pt x="728" y="497"/>
                        <a:pt x="726" y="500"/>
                      </a:cubicBezTo>
                      <a:cubicBezTo>
                        <a:pt x="731" y="481"/>
                        <a:pt x="735" y="456"/>
                        <a:pt x="735" y="439"/>
                      </a:cubicBezTo>
                      <a:cubicBezTo>
                        <a:pt x="733" y="446"/>
                        <a:pt x="732" y="453"/>
                        <a:pt x="730" y="459"/>
                      </a:cubicBezTo>
                      <a:cubicBezTo>
                        <a:pt x="731" y="451"/>
                        <a:pt x="734" y="435"/>
                        <a:pt x="733" y="431"/>
                      </a:cubicBezTo>
                      <a:cubicBezTo>
                        <a:pt x="730" y="447"/>
                        <a:pt x="727" y="462"/>
                        <a:pt x="721" y="478"/>
                      </a:cubicBezTo>
                      <a:cubicBezTo>
                        <a:pt x="717" y="491"/>
                        <a:pt x="712" y="503"/>
                        <a:pt x="707" y="515"/>
                      </a:cubicBezTo>
                      <a:cubicBezTo>
                        <a:pt x="713" y="500"/>
                        <a:pt x="719" y="480"/>
                        <a:pt x="720" y="468"/>
                      </a:cubicBezTo>
                      <a:cubicBezTo>
                        <a:pt x="717" y="475"/>
                        <a:pt x="715" y="483"/>
                        <a:pt x="713" y="490"/>
                      </a:cubicBezTo>
                      <a:cubicBezTo>
                        <a:pt x="713" y="489"/>
                        <a:pt x="713" y="488"/>
                        <a:pt x="712" y="488"/>
                      </a:cubicBezTo>
                      <a:cubicBezTo>
                        <a:pt x="711" y="491"/>
                        <a:pt x="709" y="495"/>
                        <a:pt x="708" y="498"/>
                      </a:cubicBezTo>
                      <a:cubicBezTo>
                        <a:pt x="708" y="498"/>
                        <a:pt x="708" y="498"/>
                        <a:pt x="708" y="498"/>
                      </a:cubicBezTo>
                      <a:cubicBezTo>
                        <a:pt x="708" y="498"/>
                        <a:pt x="708" y="498"/>
                        <a:pt x="708" y="498"/>
                      </a:cubicBezTo>
                      <a:cubicBezTo>
                        <a:pt x="708" y="498"/>
                        <a:pt x="708" y="498"/>
                        <a:pt x="707" y="498"/>
                      </a:cubicBezTo>
                      <a:cubicBezTo>
                        <a:pt x="708" y="498"/>
                        <a:pt x="708" y="498"/>
                        <a:pt x="708" y="498"/>
                      </a:cubicBezTo>
                      <a:cubicBezTo>
                        <a:pt x="706" y="501"/>
                        <a:pt x="706" y="501"/>
                        <a:pt x="706" y="501"/>
                      </a:cubicBezTo>
                      <a:cubicBezTo>
                        <a:pt x="699" y="516"/>
                        <a:pt x="692" y="532"/>
                        <a:pt x="684" y="546"/>
                      </a:cubicBezTo>
                      <a:cubicBezTo>
                        <a:pt x="676" y="561"/>
                        <a:pt x="666" y="573"/>
                        <a:pt x="655" y="585"/>
                      </a:cubicBezTo>
                      <a:cubicBezTo>
                        <a:pt x="645" y="596"/>
                        <a:pt x="633" y="607"/>
                        <a:pt x="622" y="619"/>
                      </a:cubicBezTo>
                      <a:cubicBezTo>
                        <a:pt x="608" y="634"/>
                        <a:pt x="591" y="647"/>
                        <a:pt x="573" y="658"/>
                      </a:cubicBezTo>
                      <a:cubicBezTo>
                        <a:pt x="555" y="669"/>
                        <a:pt x="536" y="678"/>
                        <a:pt x="517" y="687"/>
                      </a:cubicBezTo>
                      <a:cubicBezTo>
                        <a:pt x="481" y="704"/>
                        <a:pt x="441" y="715"/>
                        <a:pt x="400" y="719"/>
                      </a:cubicBezTo>
                      <a:cubicBezTo>
                        <a:pt x="391" y="719"/>
                        <a:pt x="382" y="720"/>
                        <a:pt x="372" y="720"/>
                      </a:cubicBezTo>
                      <a:cubicBezTo>
                        <a:pt x="340" y="720"/>
                        <a:pt x="308" y="715"/>
                        <a:pt x="278" y="705"/>
                      </a:cubicBezTo>
                      <a:cubicBezTo>
                        <a:pt x="205" y="681"/>
                        <a:pt x="143" y="635"/>
                        <a:pt x="100" y="578"/>
                      </a:cubicBezTo>
                      <a:cubicBezTo>
                        <a:pt x="58" y="520"/>
                        <a:pt x="34" y="450"/>
                        <a:pt x="34" y="378"/>
                      </a:cubicBezTo>
                      <a:cubicBezTo>
                        <a:pt x="35" y="336"/>
                        <a:pt x="42" y="292"/>
                        <a:pt x="58" y="250"/>
                      </a:cubicBezTo>
                      <a:cubicBezTo>
                        <a:pt x="73" y="208"/>
                        <a:pt x="97" y="170"/>
                        <a:pt x="125" y="137"/>
                      </a:cubicBezTo>
                      <a:cubicBezTo>
                        <a:pt x="135" y="125"/>
                        <a:pt x="149" y="111"/>
                        <a:pt x="166" y="98"/>
                      </a:cubicBezTo>
                      <a:cubicBezTo>
                        <a:pt x="183" y="84"/>
                        <a:pt x="202" y="71"/>
                        <a:pt x="223" y="61"/>
                      </a:cubicBezTo>
                      <a:cubicBezTo>
                        <a:pt x="243" y="50"/>
                        <a:pt x="265" y="41"/>
                        <a:pt x="284" y="35"/>
                      </a:cubicBezTo>
                      <a:cubicBezTo>
                        <a:pt x="304" y="29"/>
                        <a:pt x="321" y="25"/>
                        <a:pt x="335" y="21"/>
                      </a:cubicBezTo>
                      <a:cubicBezTo>
                        <a:pt x="299" y="27"/>
                        <a:pt x="263" y="38"/>
                        <a:pt x="229" y="54"/>
                      </a:cubicBezTo>
                      <a:cubicBezTo>
                        <a:pt x="195" y="69"/>
                        <a:pt x="164" y="90"/>
                        <a:pt x="137" y="115"/>
                      </a:cubicBezTo>
                      <a:cubicBezTo>
                        <a:pt x="165" y="87"/>
                        <a:pt x="198" y="63"/>
                        <a:pt x="235" y="46"/>
                      </a:cubicBezTo>
                      <a:cubicBezTo>
                        <a:pt x="271" y="29"/>
                        <a:pt x="311" y="18"/>
                        <a:pt x="352" y="15"/>
                      </a:cubicBezTo>
                      <a:cubicBezTo>
                        <a:pt x="363" y="14"/>
                        <a:pt x="374" y="13"/>
                        <a:pt x="385" y="13"/>
                      </a:cubicBezTo>
                      <a:cubicBezTo>
                        <a:pt x="414" y="13"/>
                        <a:pt x="444" y="17"/>
                        <a:pt x="472" y="24"/>
                      </a:cubicBezTo>
                      <a:cubicBezTo>
                        <a:pt x="511" y="34"/>
                        <a:pt x="548" y="50"/>
                        <a:pt x="582" y="71"/>
                      </a:cubicBezTo>
                      <a:cubicBezTo>
                        <a:pt x="551" y="51"/>
                        <a:pt x="517" y="35"/>
                        <a:pt x="481" y="25"/>
                      </a:cubicBezTo>
                      <a:cubicBezTo>
                        <a:pt x="448" y="16"/>
                        <a:pt x="415" y="12"/>
                        <a:pt x="381" y="12"/>
                      </a:cubicBezTo>
                      <a:cubicBezTo>
                        <a:pt x="378" y="12"/>
                        <a:pt x="375" y="12"/>
                        <a:pt x="371" y="12"/>
                      </a:cubicBezTo>
                      <a:cubicBezTo>
                        <a:pt x="334" y="13"/>
                        <a:pt x="298" y="19"/>
                        <a:pt x="263" y="31"/>
                      </a:cubicBezTo>
                      <a:cubicBezTo>
                        <a:pt x="228" y="43"/>
                        <a:pt x="195" y="60"/>
                        <a:pt x="166" y="82"/>
                      </a:cubicBezTo>
                      <a:cubicBezTo>
                        <a:pt x="106" y="125"/>
                        <a:pt x="61" y="186"/>
                        <a:pt x="35" y="254"/>
                      </a:cubicBezTo>
                      <a:cubicBezTo>
                        <a:pt x="10" y="323"/>
                        <a:pt x="5" y="398"/>
                        <a:pt x="21" y="469"/>
                      </a:cubicBezTo>
                      <a:cubicBezTo>
                        <a:pt x="10" y="428"/>
                        <a:pt x="6" y="384"/>
                        <a:pt x="10" y="339"/>
                      </a:cubicBezTo>
                      <a:cubicBezTo>
                        <a:pt x="14" y="295"/>
                        <a:pt x="26" y="250"/>
                        <a:pt x="46" y="209"/>
                      </a:cubicBezTo>
                      <a:cubicBezTo>
                        <a:pt x="67" y="167"/>
                        <a:pt x="95" y="130"/>
                        <a:pt x="130" y="98"/>
                      </a:cubicBezTo>
                      <a:cubicBezTo>
                        <a:pt x="165" y="67"/>
                        <a:pt x="206" y="42"/>
                        <a:pt x="249" y="26"/>
                      </a:cubicBezTo>
                      <a:cubicBezTo>
                        <a:pt x="291" y="10"/>
                        <a:pt x="335" y="3"/>
                        <a:pt x="379" y="3"/>
                      </a:cubicBezTo>
                      <a:cubicBezTo>
                        <a:pt x="381" y="3"/>
                        <a:pt x="383" y="3"/>
                        <a:pt x="386" y="3"/>
                      </a:cubicBezTo>
                      <a:cubicBezTo>
                        <a:pt x="431" y="3"/>
                        <a:pt x="476" y="13"/>
                        <a:pt x="517" y="29"/>
                      </a:cubicBezTo>
                      <a:cubicBezTo>
                        <a:pt x="539" y="37"/>
                        <a:pt x="560" y="47"/>
                        <a:pt x="580" y="60"/>
                      </a:cubicBezTo>
                      <a:cubicBezTo>
                        <a:pt x="593" y="67"/>
                        <a:pt x="605" y="76"/>
                        <a:pt x="617" y="85"/>
                      </a:cubicBezTo>
                      <a:cubicBezTo>
                        <a:pt x="607" y="77"/>
                        <a:pt x="597" y="70"/>
                        <a:pt x="586" y="63"/>
                      </a:cubicBezTo>
                      <a:cubicBezTo>
                        <a:pt x="549" y="38"/>
                        <a:pt x="507" y="20"/>
                        <a:pt x="462" y="9"/>
                      </a:cubicBezTo>
                      <a:cubicBezTo>
                        <a:pt x="434" y="3"/>
                        <a:pt x="406" y="0"/>
                        <a:pt x="3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78" name="Freeform 16"/>
                <p:cNvSpPr>
                  <a:spLocks/>
                </p:cNvSpPr>
                <p:nvPr/>
              </p:nvSpPr>
              <p:spPr bwMode="auto">
                <a:xfrm>
                  <a:off x="6078538" y="2816226"/>
                  <a:ext cx="42863" cy="95250"/>
                </a:xfrm>
                <a:custGeom>
                  <a:avLst/>
                  <a:gdLst/>
                  <a:ahLst/>
                  <a:cxnLst>
                    <a:cxn ang="0">
                      <a:pos x="24" y="0"/>
                    </a:cxn>
                    <a:cxn ang="0">
                      <a:pos x="0" y="53"/>
                    </a:cxn>
                    <a:cxn ang="0">
                      <a:pos x="24" y="0"/>
                    </a:cxn>
                  </a:cxnLst>
                  <a:rect l="0" t="0" r="r" b="b"/>
                  <a:pathLst>
                    <a:path w="24" h="53">
                      <a:moveTo>
                        <a:pt x="24" y="0"/>
                      </a:moveTo>
                      <a:cubicBezTo>
                        <a:pt x="0" y="53"/>
                        <a:pt x="0" y="53"/>
                        <a:pt x="0" y="53"/>
                      </a:cubicBezTo>
                      <a:cubicBezTo>
                        <a:pt x="8" y="40"/>
                        <a:pt x="18" y="17"/>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79" name="Freeform 17"/>
                <p:cNvSpPr>
                  <a:spLocks noEditPoints="1"/>
                </p:cNvSpPr>
                <p:nvPr/>
              </p:nvSpPr>
              <p:spPr bwMode="auto">
                <a:xfrm>
                  <a:off x="4794250" y="1916113"/>
                  <a:ext cx="1384300" cy="690563"/>
                </a:xfrm>
                <a:custGeom>
                  <a:avLst/>
                  <a:gdLst/>
                  <a:ahLst/>
                  <a:cxnLst>
                    <a:cxn ang="0">
                      <a:pos x="0" y="381"/>
                    </a:cxn>
                    <a:cxn ang="0">
                      <a:pos x="0" y="380"/>
                    </a:cxn>
                    <a:cxn ang="0">
                      <a:pos x="0" y="376"/>
                    </a:cxn>
                    <a:cxn ang="0">
                      <a:pos x="0" y="380"/>
                    </a:cxn>
                    <a:cxn ang="0">
                      <a:pos x="733" y="241"/>
                    </a:cxn>
                    <a:cxn ang="0">
                      <a:pos x="733" y="241"/>
                    </a:cxn>
                    <a:cxn ang="0">
                      <a:pos x="112" y="109"/>
                    </a:cxn>
                    <a:cxn ang="0">
                      <a:pos x="26" y="237"/>
                    </a:cxn>
                    <a:cxn ang="0">
                      <a:pos x="0" y="376"/>
                    </a:cxn>
                    <a:cxn ang="0">
                      <a:pos x="1" y="341"/>
                    </a:cxn>
                    <a:cxn ang="0">
                      <a:pos x="52" y="184"/>
                    </a:cxn>
                    <a:cxn ang="0">
                      <a:pos x="112" y="108"/>
                    </a:cxn>
                    <a:cxn ang="0">
                      <a:pos x="733" y="241"/>
                    </a:cxn>
                    <a:cxn ang="0">
                      <a:pos x="634" y="101"/>
                    </a:cxn>
                    <a:cxn ang="0">
                      <a:pos x="637" y="104"/>
                    </a:cxn>
                    <a:cxn ang="0">
                      <a:pos x="634" y="101"/>
                    </a:cxn>
                    <a:cxn ang="0">
                      <a:pos x="112" y="108"/>
                    </a:cxn>
                    <a:cxn ang="0">
                      <a:pos x="185" y="52"/>
                    </a:cxn>
                    <a:cxn ang="0">
                      <a:pos x="182" y="54"/>
                    </a:cxn>
                    <a:cxn ang="0">
                      <a:pos x="185" y="52"/>
                    </a:cxn>
                    <a:cxn ang="0">
                      <a:pos x="634" y="101"/>
                    </a:cxn>
                    <a:cxn ang="0">
                      <a:pos x="270" y="15"/>
                    </a:cxn>
                    <a:cxn ang="0">
                      <a:pos x="270" y="15"/>
                    </a:cxn>
                    <a:cxn ang="0">
                      <a:pos x="465" y="11"/>
                    </a:cxn>
                    <a:cxn ang="0">
                      <a:pos x="557" y="46"/>
                    </a:cxn>
                    <a:cxn ang="0">
                      <a:pos x="465" y="11"/>
                    </a:cxn>
                    <a:cxn ang="0">
                      <a:pos x="379" y="0"/>
                    </a:cxn>
                    <a:cxn ang="0">
                      <a:pos x="379" y="0"/>
                    </a:cxn>
                    <a:cxn ang="0">
                      <a:pos x="270" y="15"/>
                    </a:cxn>
                    <a:cxn ang="0">
                      <a:pos x="270" y="15"/>
                    </a:cxn>
                    <a:cxn ang="0">
                      <a:pos x="376" y="0"/>
                    </a:cxn>
                    <a:cxn ang="0">
                      <a:pos x="376" y="0"/>
                    </a:cxn>
                    <a:cxn ang="0">
                      <a:pos x="376" y="0"/>
                    </a:cxn>
                  </a:cxnLst>
                  <a:rect l="0" t="0" r="r" b="b"/>
                  <a:pathLst>
                    <a:path w="768" h="381">
                      <a:moveTo>
                        <a:pt x="0" y="380"/>
                      </a:moveTo>
                      <a:cubicBezTo>
                        <a:pt x="0" y="381"/>
                        <a:pt x="0" y="381"/>
                        <a:pt x="0" y="381"/>
                      </a:cubicBezTo>
                      <a:cubicBezTo>
                        <a:pt x="0" y="380"/>
                        <a:pt x="0" y="380"/>
                        <a:pt x="0" y="380"/>
                      </a:cubicBezTo>
                      <a:cubicBezTo>
                        <a:pt x="0" y="380"/>
                        <a:pt x="0" y="380"/>
                        <a:pt x="0" y="380"/>
                      </a:cubicBezTo>
                      <a:moveTo>
                        <a:pt x="0" y="376"/>
                      </a:moveTo>
                      <a:cubicBezTo>
                        <a:pt x="0" y="376"/>
                        <a:pt x="0" y="376"/>
                        <a:pt x="0" y="376"/>
                      </a:cubicBezTo>
                      <a:cubicBezTo>
                        <a:pt x="0" y="378"/>
                        <a:pt x="0" y="380"/>
                        <a:pt x="0" y="380"/>
                      </a:cubicBezTo>
                      <a:cubicBezTo>
                        <a:pt x="0" y="380"/>
                        <a:pt x="0" y="380"/>
                        <a:pt x="0" y="380"/>
                      </a:cubicBezTo>
                      <a:cubicBezTo>
                        <a:pt x="0" y="380"/>
                        <a:pt x="0" y="378"/>
                        <a:pt x="0" y="376"/>
                      </a:cubicBezTo>
                      <a:moveTo>
                        <a:pt x="733" y="241"/>
                      </a:moveTo>
                      <a:cubicBezTo>
                        <a:pt x="754" y="289"/>
                        <a:pt x="763" y="334"/>
                        <a:pt x="768" y="370"/>
                      </a:cubicBezTo>
                      <a:cubicBezTo>
                        <a:pt x="763" y="334"/>
                        <a:pt x="754" y="289"/>
                        <a:pt x="733" y="241"/>
                      </a:cubicBezTo>
                      <a:moveTo>
                        <a:pt x="112" y="108"/>
                      </a:moveTo>
                      <a:cubicBezTo>
                        <a:pt x="112" y="108"/>
                        <a:pt x="112" y="108"/>
                        <a:pt x="112" y="109"/>
                      </a:cubicBezTo>
                      <a:cubicBezTo>
                        <a:pt x="87" y="133"/>
                        <a:pt x="68" y="158"/>
                        <a:pt x="52" y="184"/>
                      </a:cubicBezTo>
                      <a:cubicBezTo>
                        <a:pt x="42" y="202"/>
                        <a:pt x="33" y="220"/>
                        <a:pt x="26" y="237"/>
                      </a:cubicBezTo>
                      <a:cubicBezTo>
                        <a:pt x="10" y="279"/>
                        <a:pt x="4" y="316"/>
                        <a:pt x="1" y="341"/>
                      </a:cubicBezTo>
                      <a:cubicBezTo>
                        <a:pt x="0" y="358"/>
                        <a:pt x="0" y="370"/>
                        <a:pt x="0" y="376"/>
                      </a:cubicBezTo>
                      <a:cubicBezTo>
                        <a:pt x="0" y="376"/>
                        <a:pt x="0" y="376"/>
                        <a:pt x="0" y="376"/>
                      </a:cubicBezTo>
                      <a:cubicBezTo>
                        <a:pt x="0" y="370"/>
                        <a:pt x="0" y="358"/>
                        <a:pt x="1" y="341"/>
                      </a:cubicBezTo>
                      <a:cubicBezTo>
                        <a:pt x="4" y="316"/>
                        <a:pt x="10" y="279"/>
                        <a:pt x="26" y="237"/>
                      </a:cubicBezTo>
                      <a:cubicBezTo>
                        <a:pt x="33" y="220"/>
                        <a:pt x="42" y="202"/>
                        <a:pt x="52" y="184"/>
                      </a:cubicBezTo>
                      <a:cubicBezTo>
                        <a:pt x="68" y="158"/>
                        <a:pt x="87" y="133"/>
                        <a:pt x="112" y="109"/>
                      </a:cubicBezTo>
                      <a:cubicBezTo>
                        <a:pt x="112" y="108"/>
                        <a:pt x="112" y="108"/>
                        <a:pt x="112" y="108"/>
                      </a:cubicBezTo>
                      <a:moveTo>
                        <a:pt x="637" y="104"/>
                      </a:moveTo>
                      <a:cubicBezTo>
                        <a:pt x="682" y="145"/>
                        <a:pt x="713" y="194"/>
                        <a:pt x="733" y="241"/>
                      </a:cubicBezTo>
                      <a:cubicBezTo>
                        <a:pt x="713" y="194"/>
                        <a:pt x="682" y="145"/>
                        <a:pt x="637" y="104"/>
                      </a:cubicBezTo>
                      <a:moveTo>
                        <a:pt x="634" y="101"/>
                      </a:moveTo>
                      <a:cubicBezTo>
                        <a:pt x="634" y="101"/>
                        <a:pt x="634" y="101"/>
                        <a:pt x="634" y="101"/>
                      </a:cubicBezTo>
                      <a:cubicBezTo>
                        <a:pt x="635" y="102"/>
                        <a:pt x="636" y="103"/>
                        <a:pt x="637" y="104"/>
                      </a:cubicBezTo>
                      <a:cubicBezTo>
                        <a:pt x="636" y="103"/>
                        <a:pt x="635" y="102"/>
                        <a:pt x="634" y="101"/>
                      </a:cubicBezTo>
                      <a:cubicBezTo>
                        <a:pt x="634" y="101"/>
                        <a:pt x="634" y="101"/>
                        <a:pt x="634" y="101"/>
                      </a:cubicBezTo>
                      <a:moveTo>
                        <a:pt x="182" y="54"/>
                      </a:moveTo>
                      <a:cubicBezTo>
                        <a:pt x="156" y="69"/>
                        <a:pt x="133" y="88"/>
                        <a:pt x="112" y="108"/>
                      </a:cubicBezTo>
                      <a:cubicBezTo>
                        <a:pt x="133" y="88"/>
                        <a:pt x="156" y="69"/>
                        <a:pt x="182" y="54"/>
                      </a:cubicBezTo>
                      <a:moveTo>
                        <a:pt x="185" y="52"/>
                      </a:moveTo>
                      <a:cubicBezTo>
                        <a:pt x="184" y="53"/>
                        <a:pt x="183" y="53"/>
                        <a:pt x="182" y="54"/>
                      </a:cubicBezTo>
                      <a:cubicBezTo>
                        <a:pt x="182" y="54"/>
                        <a:pt x="182" y="54"/>
                        <a:pt x="182" y="54"/>
                      </a:cubicBezTo>
                      <a:cubicBezTo>
                        <a:pt x="182" y="54"/>
                        <a:pt x="182" y="54"/>
                        <a:pt x="182" y="54"/>
                      </a:cubicBezTo>
                      <a:cubicBezTo>
                        <a:pt x="183" y="53"/>
                        <a:pt x="184" y="53"/>
                        <a:pt x="185" y="52"/>
                      </a:cubicBezTo>
                      <a:moveTo>
                        <a:pt x="557" y="46"/>
                      </a:moveTo>
                      <a:cubicBezTo>
                        <a:pt x="585" y="61"/>
                        <a:pt x="611" y="80"/>
                        <a:pt x="634" y="101"/>
                      </a:cubicBezTo>
                      <a:cubicBezTo>
                        <a:pt x="611" y="80"/>
                        <a:pt x="585" y="61"/>
                        <a:pt x="557" y="46"/>
                      </a:cubicBezTo>
                      <a:moveTo>
                        <a:pt x="270" y="15"/>
                      </a:moveTo>
                      <a:cubicBezTo>
                        <a:pt x="240" y="24"/>
                        <a:pt x="211" y="37"/>
                        <a:pt x="185" y="52"/>
                      </a:cubicBezTo>
                      <a:cubicBezTo>
                        <a:pt x="211" y="37"/>
                        <a:pt x="240" y="24"/>
                        <a:pt x="270" y="15"/>
                      </a:cubicBezTo>
                      <a:moveTo>
                        <a:pt x="465" y="11"/>
                      </a:moveTo>
                      <a:cubicBezTo>
                        <a:pt x="465" y="11"/>
                        <a:pt x="465" y="11"/>
                        <a:pt x="465" y="11"/>
                      </a:cubicBezTo>
                      <a:cubicBezTo>
                        <a:pt x="497" y="19"/>
                        <a:pt x="528" y="31"/>
                        <a:pt x="557" y="46"/>
                      </a:cubicBezTo>
                      <a:cubicBezTo>
                        <a:pt x="557" y="46"/>
                        <a:pt x="557" y="46"/>
                        <a:pt x="557" y="46"/>
                      </a:cubicBezTo>
                      <a:cubicBezTo>
                        <a:pt x="557" y="46"/>
                        <a:pt x="557" y="46"/>
                        <a:pt x="557" y="46"/>
                      </a:cubicBezTo>
                      <a:cubicBezTo>
                        <a:pt x="528" y="31"/>
                        <a:pt x="497" y="19"/>
                        <a:pt x="465" y="11"/>
                      </a:cubicBezTo>
                      <a:cubicBezTo>
                        <a:pt x="465" y="11"/>
                        <a:pt x="465" y="11"/>
                        <a:pt x="465" y="11"/>
                      </a:cubicBezTo>
                      <a:moveTo>
                        <a:pt x="379" y="0"/>
                      </a:moveTo>
                      <a:cubicBezTo>
                        <a:pt x="408" y="1"/>
                        <a:pt x="437" y="4"/>
                        <a:pt x="465" y="11"/>
                      </a:cubicBezTo>
                      <a:cubicBezTo>
                        <a:pt x="437" y="4"/>
                        <a:pt x="408" y="1"/>
                        <a:pt x="379" y="0"/>
                      </a:cubicBezTo>
                      <a:moveTo>
                        <a:pt x="376" y="0"/>
                      </a:moveTo>
                      <a:cubicBezTo>
                        <a:pt x="340" y="0"/>
                        <a:pt x="304" y="5"/>
                        <a:pt x="270" y="15"/>
                      </a:cubicBezTo>
                      <a:cubicBezTo>
                        <a:pt x="270" y="15"/>
                        <a:pt x="270" y="15"/>
                        <a:pt x="270" y="15"/>
                      </a:cubicBezTo>
                      <a:cubicBezTo>
                        <a:pt x="270" y="15"/>
                        <a:pt x="270" y="15"/>
                        <a:pt x="270" y="15"/>
                      </a:cubicBezTo>
                      <a:cubicBezTo>
                        <a:pt x="304" y="5"/>
                        <a:pt x="340" y="0"/>
                        <a:pt x="376" y="0"/>
                      </a:cubicBezTo>
                      <a:moveTo>
                        <a:pt x="376" y="0"/>
                      </a:moveTo>
                      <a:cubicBezTo>
                        <a:pt x="376" y="0"/>
                        <a:pt x="376" y="0"/>
                        <a:pt x="376" y="0"/>
                      </a:cubicBezTo>
                      <a:cubicBezTo>
                        <a:pt x="376" y="0"/>
                        <a:pt x="376" y="0"/>
                        <a:pt x="376" y="0"/>
                      </a:cubicBezTo>
                      <a:cubicBezTo>
                        <a:pt x="377" y="0"/>
                        <a:pt x="378" y="0"/>
                        <a:pt x="379" y="0"/>
                      </a:cubicBezTo>
                      <a:cubicBezTo>
                        <a:pt x="378" y="0"/>
                        <a:pt x="377"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0" name="Freeform 18"/>
                <p:cNvSpPr>
                  <a:spLocks noEditPoints="1"/>
                </p:cNvSpPr>
                <p:nvPr/>
              </p:nvSpPr>
              <p:spPr bwMode="auto">
                <a:xfrm>
                  <a:off x="5156200" y="1938338"/>
                  <a:ext cx="930275" cy="373063"/>
                </a:xfrm>
                <a:custGeom>
                  <a:avLst/>
                  <a:gdLst/>
                  <a:ahLst/>
                  <a:cxnLst>
                    <a:cxn ang="0">
                      <a:pos x="514" y="203"/>
                    </a:cxn>
                    <a:cxn ang="0">
                      <a:pos x="516" y="206"/>
                    </a:cxn>
                    <a:cxn ang="0">
                      <a:pos x="514" y="203"/>
                    </a:cxn>
                    <a:cxn ang="0">
                      <a:pos x="454" y="121"/>
                    </a:cxn>
                    <a:cxn ang="0">
                      <a:pos x="514" y="203"/>
                    </a:cxn>
                    <a:cxn ang="0">
                      <a:pos x="454" y="121"/>
                    </a:cxn>
                    <a:cxn ang="0">
                      <a:pos x="51" y="22"/>
                    </a:cxn>
                    <a:cxn ang="0">
                      <a:pos x="51" y="22"/>
                    </a:cxn>
                    <a:cxn ang="0">
                      <a:pos x="13" y="38"/>
                    </a:cxn>
                    <a:cxn ang="0">
                      <a:pos x="0" y="44"/>
                    </a:cxn>
                    <a:cxn ang="0">
                      <a:pos x="13" y="38"/>
                    </a:cxn>
                    <a:cxn ang="0">
                      <a:pos x="51" y="22"/>
                    </a:cxn>
                    <a:cxn ang="0">
                      <a:pos x="51" y="22"/>
                    </a:cxn>
                    <a:cxn ang="0">
                      <a:pos x="280" y="15"/>
                    </a:cxn>
                    <a:cxn ang="0">
                      <a:pos x="282" y="15"/>
                    </a:cxn>
                    <a:cxn ang="0">
                      <a:pos x="310" y="25"/>
                    </a:cxn>
                    <a:cxn ang="0">
                      <a:pos x="373" y="56"/>
                    </a:cxn>
                    <a:cxn ang="0">
                      <a:pos x="410" y="81"/>
                    </a:cxn>
                    <a:cxn ang="0">
                      <a:pos x="454" y="121"/>
                    </a:cxn>
                    <a:cxn ang="0">
                      <a:pos x="454" y="121"/>
                    </a:cxn>
                    <a:cxn ang="0">
                      <a:pos x="454" y="121"/>
                    </a:cxn>
                    <a:cxn ang="0">
                      <a:pos x="410" y="81"/>
                    </a:cxn>
                    <a:cxn ang="0">
                      <a:pos x="373" y="56"/>
                    </a:cxn>
                    <a:cxn ang="0">
                      <a:pos x="310" y="25"/>
                    </a:cxn>
                    <a:cxn ang="0">
                      <a:pos x="282" y="15"/>
                    </a:cxn>
                    <a:cxn ang="0">
                      <a:pos x="280" y="15"/>
                    </a:cxn>
                    <a:cxn ang="0">
                      <a:pos x="191" y="1"/>
                    </a:cxn>
                    <a:cxn ang="0">
                      <a:pos x="280" y="15"/>
                    </a:cxn>
                    <a:cxn ang="0">
                      <a:pos x="191" y="1"/>
                    </a:cxn>
                    <a:cxn ang="0">
                      <a:pos x="175" y="0"/>
                    </a:cxn>
                    <a:cxn ang="0">
                      <a:pos x="51" y="22"/>
                    </a:cxn>
                    <a:cxn ang="0">
                      <a:pos x="175" y="0"/>
                    </a:cxn>
                    <a:cxn ang="0">
                      <a:pos x="176" y="0"/>
                    </a:cxn>
                    <a:cxn ang="0">
                      <a:pos x="175" y="0"/>
                    </a:cxn>
                    <a:cxn ang="0">
                      <a:pos x="176" y="0"/>
                    </a:cxn>
                    <a:cxn ang="0">
                      <a:pos x="176" y="0"/>
                    </a:cxn>
                    <a:cxn ang="0">
                      <a:pos x="176" y="0"/>
                    </a:cxn>
                    <a:cxn ang="0">
                      <a:pos x="176" y="0"/>
                    </a:cxn>
                    <a:cxn ang="0">
                      <a:pos x="191" y="1"/>
                    </a:cxn>
                    <a:cxn ang="0">
                      <a:pos x="191" y="1"/>
                    </a:cxn>
                    <a:cxn ang="0">
                      <a:pos x="191" y="1"/>
                    </a:cxn>
                    <a:cxn ang="0">
                      <a:pos x="176" y="0"/>
                    </a:cxn>
                  </a:cxnLst>
                  <a:rect l="0" t="0" r="r" b="b"/>
                  <a:pathLst>
                    <a:path w="516" h="206">
                      <a:moveTo>
                        <a:pt x="514" y="203"/>
                      </a:moveTo>
                      <a:cubicBezTo>
                        <a:pt x="515" y="204"/>
                        <a:pt x="515" y="205"/>
                        <a:pt x="516" y="206"/>
                      </a:cubicBezTo>
                      <a:cubicBezTo>
                        <a:pt x="515" y="205"/>
                        <a:pt x="515" y="204"/>
                        <a:pt x="514" y="203"/>
                      </a:cubicBezTo>
                      <a:moveTo>
                        <a:pt x="454" y="121"/>
                      </a:moveTo>
                      <a:cubicBezTo>
                        <a:pt x="478" y="146"/>
                        <a:pt x="498" y="174"/>
                        <a:pt x="514" y="203"/>
                      </a:cubicBezTo>
                      <a:cubicBezTo>
                        <a:pt x="498" y="174"/>
                        <a:pt x="478" y="146"/>
                        <a:pt x="454" y="121"/>
                      </a:cubicBezTo>
                      <a:moveTo>
                        <a:pt x="51" y="22"/>
                      </a:moveTo>
                      <a:cubicBezTo>
                        <a:pt x="51" y="22"/>
                        <a:pt x="51" y="22"/>
                        <a:pt x="51" y="22"/>
                      </a:cubicBezTo>
                      <a:cubicBezTo>
                        <a:pt x="35" y="28"/>
                        <a:pt x="22" y="33"/>
                        <a:pt x="13" y="38"/>
                      </a:cubicBezTo>
                      <a:cubicBezTo>
                        <a:pt x="5" y="42"/>
                        <a:pt x="0" y="44"/>
                        <a:pt x="0" y="44"/>
                      </a:cubicBezTo>
                      <a:cubicBezTo>
                        <a:pt x="0" y="44"/>
                        <a:pt x="5" y="42"/>
                        <a:pt x="13" y="38"/>
                      </a:cubicBezTo>
                      <a:cubicBezTo>
                        <a:pt x="22" y="33"/>
                        <a:pt x="35" y="28"/>
                        <a:pt x="51" y="22"/>
                      </a:cubicBezTo>
                      <a:cubicBezTo>
                        <a:pt x="51" y="22"/>
                        <a:pt x="51" y="22"/>
                        <a:pt x="51" y="22"/>
                      </a:cubicBezTo>
                      <a:moveTo>
                        <a:pt x="280" y="15"/>
                      </a:moveTo>
                      <a:cubicBezTo>
                        <a:pt x="280" y="15"/>
                        <a:pt x="281" y="15"/>
                        <a:pt x="282" y="15"/>
                      </a:cubicBezTo>
                      <a:cubicBezTo>
                        <a:pt x="291" y="18"/>
                        <a:pt x="301" y="21"/>
                        <a:pt x="310" y="25"/>
                      </a:cubicBezTo>
                      <a:cubicBezTo>
                        <a:pt x="332" y="33"/>
                        <a:pt x="353" y="43"/>
                        <a:pt x="373" y="56"/>
                      </a:cubicBezTo>
                      <a:cubicBezTo>
                        <a:pt x="386" y="63"/>
                        <a:pt x="398" y="72"/>
                        <a:pt x="410" y="81"/>
                      </a:cubicBezTo>
                      <a:cubicBezTo>
                        <a:pt x="426" y="93"/>
                        <a:pt x="441" y="107"/>
                        <a:pt x="454" y="121"/>
                      </a:cubicBezTo>
                      <a:cubicBezTo>
                        <a:pt x="454" y="121"/>
                        <a:pt x="454" y="121"/>
                        <a:pt x="454" y="121"/>
                      </a:cubicBezTo>
                      <a:cubicBezTo>
                        <a:pt x="454" y="121"/>
                        <a:pt x="454" y="121"/>
                        <a:pt x="454" y="121"/>
                      </a:cubicBezTo>
                      <a:cubicBezTo>
                        <a:pt x="441" y="107"/>
                        <a:pt x="426" y="93"/>
                        <a:pt x="410" y="81"/>
                      </a:cubicBezTo>
                      <a:cubicBezTo>
                        <a:pt x="398" y="72"/>
                        <a:pt x="386" y="63"/>
                        <a:pt x="373" y="56"/>
                      </a:cubicBezTo>
                      <a:cubicBezTo>
                        <a:pt x="353" y="43"/>
                        <a:pt x="332" y="33"/>
                        <a:pt x="310" y="25"/>
                      </a:cubicBezTo>
                      <a:cubicBezTo>
                        <a:pt x="301" y="21"/>
                        <a:pt x="291" y="18"/>
                        <a:pt x="282" y="15"/>
                      </a:cubicBezTo>
                      <a:cubicBezTo>
                        <a:pt x="281" y="15"/>
                        <a:pt x="280" y="15"/>
                        <a:pt x="280" y="15"/>
                      </a:cubicBezTo>
                      <a:moveTo>
                        <a:pt x="191" y="1"/>
                      </a:moveTo>
                      <a:cubicBezTo>
                        <a:pt x="219" y="2"/>
                        <a:pt x="249" y="6"/>
                        <a:pt x="280" y="15"/>
                      </a:cubicBezTo>
                      <a:cubicBezTo>
                        <a:pt x="249" y="6"/>
                        <a:pt x="219" y="2"/>
                        <a:pt x="191" y="1"/>
                      </a:cubicBezTo>
                      <a:moveTo>
                        <a:pt x="175" y="0"/>
                      </a:moveTo>
                      <a:cubicBezTo>
                        <a:pt x="124" y="1"/>
                        <a:pt x="81" y="11"/>
                        <a:pt x="51" y="22"/>
                      </a:cubicBezTo>
                      <a:cubicBezTo>
                        <a:pt x="81" y="11"/>
                        <a:pt x="124" y="1"/>
                        <a:pt x="175" y="0"/>
                      </a:cubicBezTo>
                      <a:moveTo>
                        <a:pt x="176" y="0"/>
                      </a:moveTo>
                      <a:cubicBezTo>
                        <a:pt x="176" y="0"/>
                        <a:pt x="175" y="0"/>
                        <a:pt x="175" y="0"/>
                      </a:cubicBezTo>
                      <a:cubicBezTo>
                        <a:pt x="175" y="0"/>
                        <a:pt x="176" y="0"/>
                        <a:pt x="176" y="0"/>
                      </a:cubicBezTo>
                      <a:moveTo>
                        <a:pt x="176" y="0"/>
                      </a:moveTo>
                      <a:cubicBezTo>
                        <a:pt x="176" y="0"/>
                        <a:pt x="176" y="0"/>
                        <a:pt x="176" y="0"/>
                      </a:cubicBezTo>
                      <a:cubicBezTo>
                        <a:pt x="176" y="0"/>
                        <a:pt x="176" y="0"/>
                        <a:pt x="176" y="0"/>
                      </a:cubicBezTo>
                      <a:cubicBezTo>
                        <a:pt x="181" y="0"/>
                        <a:pt x="186" y="0"/>
                        <a:pt x="191" y="1"/>
                      </a:cubicBezTo>
                      <a:cubicBezTo>
                        <a:pt x="191" y="1"/>
                        <a:pt x="191" y="1"/>
                        <a:pt x="191" y="1"/>
                      </a:cubicBezTo>
                      <a:cubicBezTo>
                        <a:pt x="191" y="1"/>
                        <a:pt x="191" y="1"/>
                        <a:pt x="191" y="1"/>
                      </a:cubicBezTo>
                      <a:cubicBezTo>
                        <a:pt x="186" y="0"/>
                        <a:pt x="181" y="0"/>
                        <a:pt x="1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grpSp>
          <p:sp>
            <p:nvSpPr>
              <p:cNvPr id="110" name="TextBox 109"/>
              <p:cNvSpPr txBox="1"/>
              <p:nvPr/>
            </p:nvSpPr>
            <p:spPr>
              <a:xfrm>
                <a:off x="1526842" y="3187933"/>
                <a:ext cx="1712908" cy="1327286"/>
              </a:xfrm>
              <a:prstGeom prst="rect">
                <a:avLst/>
              </a:prstGeom>
              <a:noFill/>
            </p:spPr>
            <p:txBody>
              <a:bodyPr wrap="square" rtlCol="0">
                <a:spAutoFit/>
              </a:bodyPr>
              <a:lstStyle/>
              <a:p>
                <a:pPr marL="171450" indent="-171450" algn="ctr">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验收时间</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gn="ctr">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验收范围</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gn="ctr">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验收项目</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gn="ctr">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验收标准</a:t>
                </a:r>
                <a:endParaRPr lang="en-US" sz="1600" dirty="0">
                  <a:solidFill>
                    <a:schemeClr val="tx1">
                      <a:lumMod val="95000"/>
                      <a:lumOff val="5000"/>
                    </a:schemeClr>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3224458" y="988552"/>
              <a:ext cx="2009304" cy="3391238"/>
              <a:chOff x="3224458" y="988552"/>
              <a:chExt cx="2009304" cy="3391238"/>
            </a:xfrm>
          </p:grpSpPr>
          <p:sp>
            <p:nvSpPr>
              <p:cNvPr id="34" name="Sev02"/>
              <p:cNvSpPr/>
              <p:nvPr/>
            </p:nvSpPr>
            <p:spPr>
              <a:xfrm>
                <a:off x="3478725" y="1193300"/>
                <a:ext cx="977844" cy="9778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accent2">
                      <a:lumMod val="50000"/>
                    </a:schemeClr>
                  </a:solidFill>
                  <a:latin typeface="FontAwesome" pitchFamily="2" charset="0"/>
                </a:endParaRPr>
              </a:p>
            </p:txBody>
          </p:sp>
          <p:grpSp>
            <p:nvGrpSpPr>
              <p:cNvPr id="5" name="组合 4"/>
              <p:cNvGrpSpPr/>
              <p:nvPr/>
            </p:nvGrpSpPr>
            <p:grpSpPr>
              <a:xfrm>
                <a:off x="3224458" y="988552"/>
                <a:ext cx="2009304" cy="3391238"/>
                <a:chOff x="3224458" y="988552"/>
                <a:chExt cx="2009304" cy="3391238"/>
              </a:xfrm>
            </p:grpSpPr>
            <p:grpSp>
              <p:nvGrpSpPr>
                <p:cNvPr id="81" name="Group 80"/>
                <p:cNvGrpSpPr/>
                <p:nvPr/>
              </p:nvGrpSpPr>
              <p:grpSpPr>
                <a:xfrm>
                  <a:off x="3269480" y="988552"/>
                  <a:ext cx="1395412" cy="1374775"/>
                  <a:chOff x="4783138" y="1916113"/>
                  <a:chExt cx="1395412" cy="1374775"/>
                </a:xfrm>
                <a:solidFill>
                  <a:schemeClr val="accent2"/>
                </a:solidFill>
              </p:grpSpPr>
              <p:sp>
                <p:nvSpPr>
                  <p:cNvPr id="82" name="Freeform 15"/>
                  <p:cNvSpPr>
                    <a:spLocks noEditPoints="1"/>
                  </p:cNvSpPr>
                  <p:nvPr/>
                </p:nvSpPr>
                <p:spPr bwMode="auto">
                  <a:xfrm>
                    <a:off x="4783138" y="1931988"/>
                    <a:ext cx="1368425" cy="1358900"/>
                  </a:xfrm>
                  <a:custGeom>
                    <a:avLst/>
                    <a:gdLst/>
                    <a:ahLst/>
                    <a:cxnLst>
                      <a:cxn ang="0">
                        <a:pos x="707" y="498"/>
                      </a:cxn>
                      <a:cxn ang="0">
                        <a:pos x="707" y="498"/>
                      </a:cxn>
                      <a:cxn ang="0">
                        <a:pos x="519" y="30"/>
                      </a:cxn>
                      <a:cxn ang="0">
                        <a:pos x="711" y="197"/>
                      </a:cxn>
                      <a:cxn ang="0">
                        <a:pos x="683" y="152"/>
                      </a:cxn>
                      <a:cxn ang="0">
                        <a:pos x="580" y="60"/>
                      </a:cxn>
                      <a:cxn ang="0">
                        <a:pos x="718" y="542"/>
                      </a:cxn>
                      <a:cxn ang="0">
                        <a:pos x="718" y="542"/>
                      </a:cxn>
                      <a:cxn ang="0">
                        <a:pos x="325" y="3"/>
                      </a:cxn>
                      <a:cxn ang="0">
                        <a:pos x="86" y="138"/>
                      </a:cxn>
                      <a:cxn ang="0">
                        <a:pos x="32" y="229"/>
                      </a:cxn>
                      <a:cxn ang="0">
                        <a:pos x="6" y="368"/>
                      </a:cxn>
                      <a:cxn ang="0">
                        <a:pos x="6" y="372"/>
                      </a:cxn>
                      <a:cxn ang="0">
                        <a:pos x="6" y="373"/>
                      </a:cxn>
                      <a:cxn ang="0">
                        <a:pos x="6" y="368"/>
                      </a:cxn>
                      <a:cxn ang="0">
                        <a:pos x="6" y="368"/>
                      </a:cxn>
                      <a:cxn ang="0">
                        <a:pos x="32" y="229"/>
                      </a:cxn>
                      <a:cxn ang="0">
                        <a:pos x="20" y="258"/>
                      </a:cxn>
                      <a:cxn ang="0">
                        <a:pos x="27" y="510"/>
                      </a:cxn>
                      <a:cxn ang="0">
                        <a:pos x="184" y="697"/>
                      </a:cxn>
                      <a:cxn ang="0">
                        <a:pos x="384" y="751"/>
                      </a:cxn>
                      <a:cxn ang="0">
                        <a:pos x="574" y="701"/>
                      </a:cxn>
                      <a:cxn ang="0">
                        <a:pos x="722" y="547"/>
                      </a:cxn>
                      <a:cxn ang="0">
                        <a:pos x="759" y="404"/>
                      </a:cxn>
                      <a:cxn ang="0">
                        <a:pos x="745" y="440"/>
                      </a:cxn>
                      <a:cxn ang="0">
                        <a:pos x="741" y="441"/>
                      </a:cxn>
                      <a:cxn ang="0">
                        <a:pos x="735" y="461"/>
                      </a:cxn>
                      <a:cxn ang="0">
                        <a:pos x="726" y="500"/>
                      </a:cxn>
                      <a:cxn ang="0">
                        <a:pos x="730" y="459"/>
                      </a:cxn>
                      <a:cxn ang="0">
                        <a:pos x="721" y="478"/>
                      </a:cxn>
                      <a:cxn ang="0">
                        <a:pos x="720" y="468"/>
                      </a:cxn>
                      <a:cxn ang="0">
                        <a:pos x="712" y="488"/>
                      </a:cxn>
                      <a:cxn ang="0">
                        <a:pos x="708" y="498"/>
                      </a:cxn>
                      <a:cxn ang="0">
                        <a:pos x="707" y="498"/>
                      </a:cxn>
                      <a:cxn ang="0">
                        <a:pos x="706" y="501"/>
                      </a:cxn>
                      <a:cxn ang="0">
                        <a:pos x="655" y="585"/>
                      </a:cxn>
                      <a:cxn ang="0">
                        <a:pos x="573" y="658"/>
                      </a:cxn>
                      <a:cxn ang="0">
                        <a:pos x="400" y="719"/>
                      </a:cxn>
                      <a:cxn ang="0">
                        <a:pos x="278" y="705"/>
                      </a:cxn>
                      <a:cxn ang="0">
                        <a:pos x="34" y="378"/>
                      </a:cxn>
                      <a:cxn ang="0">
                        <a:pos x="125" y="137"/>
                      </a:cxn>
                      <a:cxn ang="0">
                        <a:pos x="223" y="61"/>
                      </a:cxn>
                      <a:cxn ang="0">
                        <a:pos x="335" y="21"/>
                      </a:cxn>
                      <a:cxn ang="0">
                        <a:pos x="137" y="115"/>
                      </a:cxn>
                      <a:cxn ang="0">
                        <a:pos x="352" y="15"/>
                      </a:cxn>
                      <a:cxn ang="0">
                        <a:pos x="472" y="24"/>
                      </a:cxn>
                      <a:cxn ang="0">
                        <a:pos x="481" y="25"/>
                      </a:cxn>
                      <a:cxn ang="0">
                        <a:pos x="371" y="12"/>
                      </a:cxn>
                      <a:cxn ang="0">
                        <a:pos x="166" y="82"/>
                      </a:cxn>
                      <a:cxn ang="0">
                        <a:pos x="21" y="469"/>
                      </a:cxn>
                      <a:cxn ang="0">
                        <a:pos x="46" y="209"/>
                      </a:cxn>
                      <a:cxn ang="0">
                        <a:pos x="249" y="26"/>
                      </a:cxn>
                      <a:cxn ang="0">
                        <a:pos x="386" y="3"/>
                      </a:cxn>
                      <a:cxn ang="0">
                        <a:pos x="580" y="60"/>
                      </a:cxn>
                      <a:cxn ang="0">
                        <a:pos x="586" y="63"/>
                      </a:cxn>
                      <a:cxn ang="0">
                        <a:pos x="377" y="0"/>
                      </a:cxn>
                    </a:cxnLst>
                    <a:rect l="0" t="0" r="r" b="b"/>
                    <a:pathLst>
                      <a:path w="759" h="751">
                        <a:moveTo>
                          <a:pt x="707" y="498"/>
                        </a:moveTo>
                        <a:cubicBezTo>
                          <a:pt x="707" y="498"/>
                          <a:pt x="707" y="498"/>
                          <a:pt x="707" y="498"/>
                        </a:cubicBezTo>
                        <a:cubicBezTo>
                          <a:pt x="707" y="498"/>
                          <a:pt x="707" y="498"/>
                          <a:pt x="707" y="498"/>
                        </a:cubicBezTo>
                        <a:cubicBezTo>
                          <a:pt x="707" y="498"/>
                          <a:pt x="707" y="498"/>
                          <a:pt x="707" y="498"/>
                        </a:cubicBezTo>
                        <a:moveTo>
                          <a:pt x="517" y="29"/>
                        </a:moveTo>
                        <a:cubicBezTo>
                          <a:pt x="518" y="29"/>
                          <a:pt x="518" y="29"/>
                          <a:pt x="519" y="30"/>
                        </a:cubicBezTo>
                        <a:cubicBezTo>
                          <a:pt x="561" y="46"/>
                          <a:pt x="599" y="70"/>
                          <a:pt x="631" y="99"/>
                        </a:cubicBezTo>
                        <a:cubicBezTo>
                          <a:pt x="664" y="128"/>
                          <a:pt x="691" y="161"/>
                          <a:pt x="711" y="197"/>
                        </a:cubicBezTo>
                        <a:cubicBezTo>
                          <a:pt x="724" y="218"/>
                          <a:pt x="736" y="244"/>
                          <a:pt x="744" y="264"/>
                        </a:cubicBezTo>
                        <a:cubicBezTo>
                          <a:pt x="730" y="225"/>
                          <a:pt x="709" y="187"/>
                          <a:pt x="683" y="152"/>
                        </a:cubicBezTo>
                        <a:cubicBezTo>
                          <a:pt x="664" y="128"/>
                          <a:pt x="642" y="105"/>
                          <a:pt x="617" y="85"/>
                        </a:cubicBezTo>
                        <a:cubicBezTo>
                          <a:pt x="605" y="76"/>
                          <a:pt x="593" y="67"/>
                          <a:pt x="580" y="60"/>
                        </a:cubicBezTo>
                        <a:cubicBezTo>
                          <a:pt x="560" y="47"/>
                          <a:pt x="539" y="37"/>
                          <a:pt x="517" y="29"/>
                        </a:cubicBezTo>
                        <a:moveTo>
                          <a:pt x="718" y="542"/>
                        </a:moveTo>
                        <a:cubicBezTo>
                          <a:pt x="742" y="489"/>
                          <a:pt x="742" y="489"/>
                          <a:pt x="742" y="489"/>
                        </a:cubicBezTo>
                        <a:cubicBezTo>
                          <a:pt x="736" y="506"/>
                          <a:pt x="726" y="529"/>
                          <a:pt x="718" y="542"/>
                        </a:cubicBezTo>
                        <a:moveTo>
                          <a:pt x="377" y="0"/>
                        </a:moveTo>
                        <a:cubicBezTo>
                          <a:pt x="359" y="0"/>
                          <a:pt x="342" y="1"/>
                          <a:pt x="325" y="3"/>
                        </a:cubicBezTo>
                        <a:cubicBezTo>
                          <a:pt x="278" y="10"/>
                          <a:pt x="233" y="25"/>
                          <a:pt x="193" y="48"/>
                        </a:cubicBezTo>
                        <a:cubicBezTo>
                          <a:pt x="152" y="71"/>
                          <a:pt x="115" y="101"/>
                          <a:pt x="86" y="138"/>
                        </a:cubicBezTo>
                        <a:cubicBezTo>
                          <a:pt x="76" y="150"/>
                          <a:pt x="67" y="163"/>
                          <a:pt x="58" y="176"/>
                        </a:cubicBezTo>
                        <a:cubicBezTo>
                          <a:pt x="48" y="194"/>
                          <a:pt x="39" y="212"/>
                          <a:pt x="32" y="229"/>
                        </a:cubicBezTo>
                        <a:cubicBezTo>
                          <a:pt x="16" y="271"/>
                          <a:pt x="10" y="308"/>
                          <a:pt x="7" y="333"/>
                        </a:cubicBezTo>
                        <a:cubicBezTo>
                          <a:pt x="6" y="350"/>
                          <a:pt x="6" y="362"/>
                          <a:pt x="6" y="368"/>
                        </a:cubicBezTo>
                        <a:cubicBezTo>
                          <a:pt x="6" y="370"/>
                          <a:pt x="6" y="372"/>
                          <a:pt x="6" y="372"/>
                        </a:cubicBezTo>
                        <a:cubicBezTo>
                          <a:pt x="6" y="372"/>
                          <a:pt x="6" y="372"/>
                          <a:pt x="6" y="372"/>
                        </a:cubicBezTo>
                        <a:cubicBezTo>
                          <a:pt x="6" y="372"/>
                          <a:pt x="6" y="372"/>
                          <a:pt x="6" y="372"/>
                        </a:cubicBezTo>
                        <a:cubicBezTo>
                          <a:pt x="6" y="373"/>
                          <a:pt x="6" y="373"/>
                          <a:pt x="6" y="373"/>
                        </a:cubicBezTo>
                        <a:cubicBezTo>
                          <a:pt x="6" y="372"/>
                          <a:pt x="6" y="372"/>
                          <a:pt x="6" y="372"/>
                        </a:cubicBezTo>
                        <a:cubicBezTo>
                          <a:pt x="6" y="372"/>
                          <a:pt x="6" y="370"/>
                          <a:pt x="6" y="368"/>
                        </a:cubicBezTo>
                        <a:cubicBezTo>
                          <a:pt x="6" y="368"/>
                          <a:pt x="6" y="368"/>
                          <a:pt x="6" y="368"/>
                        </a:cubicBezTo>
                        <a:cubicBezTo>
                          <a:pt x="6" y="368"/>
                          <a:pt x="6" y="368"/>
                          <a:pt x="6" y="368"/>
                        </a:cubicBezTo>
                        <a:cubicBezTo>
                          <a:pt x="6" y="362"/>
                          <a:pt x="6" y="350"/>
                          <a:pt x="7" y="333"/>
                        </a:cubicBezTo>
                        <a:cubicBezTo>
                          <a:pt x="10" y="308"/>
                          <a:pt x="16" y="271"/>
                          <a:pt x="32" y="229"/>
                        </a:cubicBezTo>
                        <a:cubicBezTo>
                          <a:pt x="39" y="212"/>
                          <a:pt x="48" y="194"/>
                          <a:pt x="58" y="176"/>
                        </a:cubicBezTo>
                        <a:cubicBezTo>
                          <a:pt x="42" y="202"/>
                          <a:pt x="29" y="230"/>
                          <a:pt x="20" y="258"/>
                        </a:cubicBezTo>
                        <a:cubicBezTo>
                          <a:pt x="6" y="302"/>
                          <a:pt x="0" y="347"/>
                          <a:pt x="2" y="391"/>
                        </a:cubicBezTo>
                        <a:cubicBezTo>
                          <a:pt x="4" y="431"/>
                          <a:pt x="12" y="472"/>
                          <a:pt x="27" y="510"/>
                        </a:cubicBezTo>
                        <a:cubicBezTo>
                          <a:pt x="42" y="548"/>
                          <a:pt x="63" y="584"/>
                          <a:pt x="90" y="616"/>
                        </a:cubicBezTo>
                        <a:cubicBezTo>
                          <a:pt x="116" y="647"/>
                          <a:pt x="148" y="675"/>
                          <a:pt x="184" y="697"/>
                        </a:cubicBezTo>
                        <a:cubicBezTo>
                          <a:pt x="220" y="718"/>
                          <a:pt x="260" y="734"/>
                          <a:pt x="302" y="742"/>
                        </a:cubicBezTo>
                        <a:cubicBezTo>
                          <a:pt x="329" y="748"/>
                          <a:pt x="356" y="751"/>
                          <a:pt x="384" y="751"/>
                        </a:cubicBezTo>
                        <a:cubicBezTo>
                          <a:pt x="403" y="751"/>
                          <a:pt x="421" y="750"/>
                          <a:pt x="440" y="747"/>
                        </a:cubicBezTo>
                        <a:cubicBezTo>
                          <a:pt x="487" y="740"/>
                          <a:pt x="533" y="724"/>
                          <a:pt x="574" y="701"/>
                        </a:cubicBezTo>
                        <a:cubicBezTo>
                          <a:pt x="616" y="677"/>
                          <a:pt x="652" y="645"/>
                          <a:pt x="682" y="608"/>
                        </a:cubicBezTo>
                        <a:cubicBezTo>
                          <a:pt x="695" y="591"/>
                          <a:pt x="709" y="571"/>
                          <a:pt x="722" y="547"/>
                        </a:cubicBezTo>
                        <a:cubicBezTo>
                          <a:pt x="734" y="524"/>
                          <a:pt x="744" y="498"/>
                          <a:pt x="750" y="473"/>
                        </a:cubicBezTo>
                        <a:cubicBezTo>
                          <a:pt x="757" y="448"/>
                          <a:pt x="759" y="424"/>
                          <a:pt x="759" y="404"/>
                        </a:cubicBezTo>
                        <a:cubicBezTo>
                          <a:pt x="759" y="384"/>
                          <a:pt x="756" y="369"/>
                          <a:pt x="753" y="362"/>
                        </a:cubicBezTo>
                        <a:cubicBezTo>
                          <a:pt x="752" y="387"/>
                          <a:pt x="751" y="416"/>
                          <a:pt x="745" y="440"/>
                        </a:cubicBezTo>
                        <a:cubicBezTo>
                          <a:pt x="745" y="431"/>
                          <a:pt x="745" y="420"/>
                          <a:pt x="746" y="409"/>
                        </a:cubicBezTo>
                        <a:cubicBezTo>
                          <a:pt x="745" y="420"/>
                          <a:pt x="742" y="431"/>
                          <a:pt x="741" y="441"/>
                        </a:cubicBezTo>
                        <a:cubicBezTo>
                          <a:pt x="742" y="433"/>
                          <a:pt x="742" y="424"/>
                          <a:pt x="741" y="421"/>
                        </a:cubicBezTo>
                        <a:cubicBezTo>
                          <a:pt x="739" y="433"/>
                          <a:pt x="737" y="451"/>
                          <a:pt x="735" y="461"/>
                        </a:cubicBezTo>
                        <a:cubicBezTo>
                          <a:pt x="735" y="464"/>
                          <a:pt x="734" y="472"/>
                          <a:pt x="732" y="480"/>
                        </a:cubicBezTo>
                        <a:cubicBezTo>
                          <a:pt x="730" y="488"/>
                          <a:pt x="728" y="497"/>
                          <a:pt x="726" y="500"/>
                        </a:cubicBezTo>
                        <a:cubicBezTo>
                          <a:pt x="731" y="481"/>
                          <a:pt x="735" y="456"/>
                          <a:pt x="735" y="439"/>
                        </a:cubicBezTo>
                        <a:cubicBezTo>
                          <a:pt x="733" y="446"/>
                          <a:pt x="732" y="453"/>
                          <a:pt x="730" y="459"/>
                        </a:cubicBezTo>
                        <a:cubicBezTo>
                          <a:pt x="731" y="451"/>
                          <a:pt x="734" y="435"/>
                          <a:pt x="733" y="431"/>
                        </a:cubicBezTo>
                        <a:cubicBezTo>
                          <a:pt x="730" y="447"/>
                          <a:pt x="727" y="462"/>
                          <a:pt x="721" y="478"/>
                        </a:cubicBezTo>
                        <a:cubicBezTo>
                          <a:pt x="717" y="491"/>
                          <a:pt x="712" y="503"/>
                          <a:pt x="707" y="515"/>
                        </a:cubicBezTo>
                        <a:cubicBezTo>
                          <a:pt x="713" y="500"/>
                          <a:pt x="719" y="480"/>
                          <a:pt x="720" y="468"/>
                        </a:cubicBezTo>
                        <a:cubicBezTo>
                          <a:pt x="717" y="475"/>
                          <a:pt x="715" y="483"/>
                          <a:pt x="713" y="490"/>
                        </a:cubicBezTo>
                        <a:cubicBezTo>
                          <a:pt x="713" y="489"/>
                          <a:pt x="713" y="488"/>
                          <a:pt x="712" y="488"/>
                        </a:cubicBezTo>
                        <a:cubicBezTo>
                          <a:pt x="711" y="491"/>
                          <a:pt x="709" y="495"/>
                          <a:pt x="708" y="498"/>
                        </a:cubicBezTo>
                        <a:cubicBezTo>
                          <a:pt x="708" y="498"/>
                          <a:pt x="708" y="498"/>
                          <a:pt x="708" y="498"/>
                        </a:cubicBezTo>
                        <a:cubicBezTo>
                          <a:pt x="708" y="498"/>
                          <a:pt x="708" y="498"/>
                          <a:pt x="708" y="498"/>
                        </a:cubicBezTo>
                        <a:cubicBezTo>
                          <a:pt x="708" y="498"/>
                          <a:pt x="708" y="498"/>
                          <a:pt x="707" y="498"/>
                        </a:cubicBezTo>
                        <a:cubicBezTo>
                          <a:pt x="708" y="498"/>
                          <a:pt x="708" y="498"/>
                          <a:pt x="708" y="498"/>
                        </a:cubicBezTo>
                        <a:cubicBezTo>
                          <a:pt x="706" y="501"/>
                          <a:pt x="706" y="501"/>
                          <a:pt x="706" y="501"/>
                        </a:cubicBezTo>
                        <a:cubicBezTo>
                          <a:pt x="699" y="516"/>
                          <a:pt x="692" y="532"/>
                          <a:pt x="684" y="546"/>
                        </a:cubicBezTo>
                        <a:cubicBezTo>
                          <a:pt x="676" y="561"/>
                          <a:pt x="666" y="573"/>
                          <a:pt x="655" y="585"/>
                        </a:cubicBezTo>
                        <a:cubicBezTo>
                          <a:pt x="645" y="596"/>
                          <a:pt x="633" y="607"/>
                          <a:pt x="622" y="619"/>
                        </a:cubicBezTo>
                        <a:cubicBezTo>
                          <a:pt x="608" y="634"/>
                          <a:pt x="591" y="647"/>
                          <a:pt x="573" y="658"/>
                        </a:cubicBezTo>
                        <a:cubicBezTo>
                          <a:pt x="555" y="669"/>
                          <a:pt x="536" y="678"/>
                          <a:pt x="517" y="687"/>
                        </a:cubicBezTo>
                        <a:cubicBezTo>
                          <a:pt x="481" y="704"/>
                          <a:pt x="441" y="715"/>
                          <a:pt x="400" y="719"/>
                        </a:cubicBezTo>
                        <a:cubicBezTo>
                          <a:pt x="391" y="719"/>
                          <a:pt x="382" y="720"/>
                          <a:pt x="372" y="720"/>
                        </a:cubicBezTo>
                        <a:cubicBezTo>
                          <a:pt x="340" y="720"/>
                          <a:pt x="308" y="715"/>
                          <a:pt x="278" y="705"/>
                        </a:cubicBezTo>
                        <a:cubicBezTo>
                          <a:pt x="205" y="681"/>
                          <a:pt x="143" y="635"/>
                          <a:pt x="100" y="578"/>
                        </a:cubicBezTo>
                        <a:cubicBezTo>
                          <a:pt x="58" y="520"/>
                          <a:pt x="34" y="450"/>
                          <a:pt x="34" y="378"/>
                        </a:cubicBezTo>
                        <a:cubicBezTo>
                          <a:pt x="35" y="336"/>
                          <a:pt x="42" y="292"/>
                          <a:pt x="58" y="250"/>
                        </a:cubicBezTo>
                        <a:cubicBezTo>
                          <a:pt x="73" y="208"/>
                          <a:pt x="97" y="170"/>
                          <a:pt x="125" y="137"/>
                        </a:cubicBezTo>
                        <a:cubicBezTo>
                          <a:pt x="135" y="125"/>
                          <a:pt x="149" y="111"/>
                          <a:pt x="166" y="98"/>
                        </a:cubicBezTo>
                        <a:cubicBezTo>
                          <a:pt x="183" y="84"/>
                          <a:pt x="202" y="71"/>
                          <a:pt x="223" y="61"/>
                        </a:cubicBezTo>
                        <a:cubicBezTo>
                          <a:pt x="243" y="50"/>
                          <a:pt x="265" y="41"/>
                          <a:pt x="284" y="35"/>
                        </a:cubicBezTo>
                        <a:cubicBezTo>
                          <a:pt x="304" y="29"/>
                          <a:pt x="321" y="25"/>
                          <a:pt x="335" y="21"/>
                        </a:cubicBezTo>
                        <a:cubicBezTo>
                          <a:pt x="299" y="27"/>
                          <a:pt x="263" y="38"/>
                          <a:pt x="229" y="54"/>
                        </a:cubicBezTo>
                        <a:cubicBezTo>
                          <a:pt x="195" y="69"/>
                          <a:pt x="164" y="90"/>
                          <a:pt x="137" y="115"/>
                        </a:cubicBezTo>
                        <a:cubicBezTo>
                          <a:pt x="165" y="87"/>
                          <a:pt x="198" y="63"/>
                          <a:pt x="235" y="46"/>
                        </a:cubicBezTo>
                        <a:cubicBezTo>
                          <a:pt x="271" y="29"/>
                          <a:pt x="311" y="18"/>
                          <a:pt x="352" y="15"/>
                        </a:cubicBezTo>
                        <a:cubicBezTo>
                          <a:pt x="363" y="14"/>
                          <a:pt x="374" y="13"/>
                          <a:pt x="385" y="13"/>
                        </a:cubicBezTo>
                        <a:cubicBezTo>
                          <a:pt x="414" y="13"/>
                          <a:pt x="444" y="17"/>
                          <a:pt x="472" y="24"/>
                        </a:cubicBezTo>
                        <a:cubicBezTo>
                          <a:pt x="511" y="34"/>
                          <a:pt x="548" y="50"/>
                          <a:pt x="582" y="71"/>
                        </a:cubicBezTo>
                        <a:cubicBezTo>
                          <a:pt x="551" y="51"/>
                          <a:pt x="517" y="35"/>
                          <a:pt x="481" y="25"/>
                        </a:cubicBezTo>
                        <a:cubicBezTo>
                          <a:pt x="448" y="16"/>
                          <a:pt x="415" y="12"/>
                          <a:pt x="381" y="12"/>
                        </a:cubicBezTo>
                        <a:cubicBezTo>
                          <a:pt x="378" y="12"/>
                          <a:pt x="375" y="12"/>
                          <a:pt x="371" y="12"/>
                        </a:cubicBezTo>
                        <a:cubicBezTo>
                          <a:pt x="334" y="13"/>
                          <a:pt x="298" y="19"/>
                          <a:pt x="263" y="31"/>
                        </a:cubicBezTo>
                        <a:cubicBezTo>
                          <a:pt x="228" y="43"/>
                          <a:pt x="195" y="60"/>
                          <a:pt x="166" y="82"/>
                        </a:cubicBezTo>
                        <a:cubicBezTo>
                          <a:pt x="106" y="125"/>
                          <a:pt x="61" y="186"/>
                          <a:pt x="35" y="254"/>
                        </a:cubicBezTo>
                        <a:cubicBezTo>
                          <a:pt x="10" y="323"/>
                          <a:pt x="5" y="398"/>
                          <a:pt x="21" y="469"/>
                        </a:cubicBezTo>
                        <a:cubicBezTo>
                          <a:pt x="10" y="428"/>
                          <a:pt x="6" y="384"/>
                          <a:pt x="10" y="339"/>
                        </a:cubicBezTo>
                        <a:cubicBezTo>
                          <a:pt x="14" y="295"/>
                          <a:pt x="26" y="250"/>
                          <a:pt x="46" y="209"/>
                        </a:cubicBezTo>
                        <a:cubicBezTo>
                          <a:pt x="67" y="167"/>
                          <a:pt x="95" y="130"/>
                          <a:pt x="130" y="98"/>
                        </a:cubicBezTo>
                        <a:cubicBezTo>
                          <a:pt x="165" y="67"/>
                          <a:pt x="206" y="42"/>
                          <a:pt x="249" y="26"/>
                        </a:cubicBezTo>
                        <a:cubicBezTo>
                          <a:pt x="291" y="10"/>
                          <a:pt x="335" y="3"/>
                          <a:pt x="379" y="3"/>
                        </a:cubicBezTo>
                        <a:cubicBezTo>
                          <a:pt x="381" y="3"/>
                          <a:pt x="383" y="3"/>
                          <a:pt x="386" y="3"/>
                        </a:cubicBezTo>
                        <a:cubicBezTo>
                          <a:pt x="431" y="3"/>
                          <a:pt x="476" y="13"/>
                          <a:pt x="517" y="29"/>
                        </a:cubicBezTo>
                        <a:cubicBezTo>
                          <a:pt x="539" y="37"/>
                          <a:pt x="560" y="47"/>
                          <a:pt x="580" y="60"/>
                        </a:cubicBezTo>
                        <a:cubicBezTo>
                          <a:pt x="593" y="67"/>
                          <a:pt x="605" y="76"/>
                          <a:pt x="617" y="85"/>
                        </a:cubicBezTo>
                        <a:cubicBezTo>
                          <a:pt x="607" y="77"/>
                          <a:pt x="597" y="70"/>
                          <a:pt x="586" y="63"/>
                        </a:cubicBezTo>
                        <a:cubicBezTo>
                          <a:pt x="549" y="38"/>
                          <a:pt x="507" y="20"/>
                          <a:pt x="462" y="9"/>
                        </a:cubicBezTo>
                        <a:cubicBezTo>
                          <a:pt x="434" y="3"/>
                          <a:pt x="406" y="0"/>
                          <a:pt x="3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3" name="Freeform 16"/>
                  <p:cNvSpPr>
                    <a:spLocks/>
                  </p:cNvSpPr>
                  <p:nvPr/>
                </p:nvSpPr>
                <p:spPr bwMode="auto">
                  <a:xfrm>
                    <a:off x="6078538" y="2816226"/>
                    <a:ext cx="42863" cy="95250"/>
                  </a:xfrm>
                  <a:custGeom>
                    <a:avLst/>
                    <a:gdLst/>
                    <a:ahLst/>
                    <a:cxnLst>
                      <a:cxn ang="0">
                        <a:pos x="24" y="0"/>
                      </a:cxn>
                      <a:cxn ang="0">
                        <a:pos x="0" y="53"/>
                      </a:cxn>
                      <a:cxn ang="0">
                        <a:pos x="24" y="0"/>
                      </a:cxn>
                    </a:cxnLst>
                    <a:rect l="0" t="0" r="r" b="b"/>
                    <a:pathLst>
                      <a:path w="24" h="53">
                        <a:moveTo>
                          <a:pt x="24" y="0"/>
                        </a:moveTo>
                        <a:cubicBezTo>
                          <a:pt x="0" y="53"/>
                          <a:pt x="0" y="53"/>
                          <a:pt x="0" y="53"/>
                        </a:cubicBezTo>
                        <a:cubicBezTo>
                          <a:pt x="8" y="40"/>
                          <a:pt x="18" y="17"/>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4" name="Freeform 17"/>
                  <p:cNvSpPr>
                    <a:spLocks noEditPoints="1"/>
                  </p:cNvSpPr>
                  <p:nvPr/>
                </p:nvSpPr>
                <p:spPr bwMode="auto">
                  <a:xfrm>
                    <a:off x="4794250" y="1916113"/>
                    <a:ext cx="1384300" cy="690563"/>
                  </a:xfrm>
                  <a:custGeom>
                    <a:avLst/>
                    <a:gdLst/>
                    <a:ahLst/>
                    <a:cxnLst>
                      <a:cxn ang="0">
                        <a:pos x="0" y="381"/>
                      </a:cxn>
                      <a:cxn ang="0">
                        <a:pos x="0" y="380"/>
                      </a:cxn>
                      <a:cxn ang="0">
                        <a:pos x="0" y="376"/>
                      </a:cxn>
                      <a:cxn ang="0">
                        <a:pos x="0" y="380"/>
                      </a:cxn>
                      <a:cxn ang="0">
                        <a:pos x="733" y="241"/>
                      </a:cxn>
                      <a:cxn ang="0">
                        <a:pos x="733" y="241"/>
                      </a:cxn>
                      <a:cxn ang="0">
                        <a:pos x="112" y="109"/>
                      </a:cxn>
                      <a:cxn ang="0">
                        <a:pos x="26" y="237"/>
                      </a:cxn>
                      <a:cxn ang="0">
                        <a:pos x="0" y="376"/>
                      </a:cxn>
                      <a:cxn ang="0">
                        <a:pos x="1" y="341"/>
                      </a:cxn>
                      <a:cxn ang="0">
                        <a:pos x="52" y="184"/>
                      </a:cxn>
                      <a:cxn ang="0">
                        <a:pos x="112" y="108"/>
                      </a:cxn>
                      <a:cxn ang="0">
                        <a:pos x="733" y="241"/>
                      </a:cxn>
                      <a:cxn ang="0">
                        <a:pos x="634" y="101"/>
                      </a:cxn>
                      <a:cxn ang="0">
                        <a:pos x="637" y="104"/>
                      </a:cxn>
                      <a:cxn ang="0">
                        <a:pos x="634" y="101"/>
                      </a:cxn>
                      <a:cxn ang="0">
                        <a:pos x="112" y="108"/>
                      </a:cxn>
                      <a:cxn ang="0">
                        <a:pos x="185" y="52"/>
                      </a:cxn>
                      <a:cxn ang="0">
                        <a:pos x="182" y="54"/>
                      </a:cxn>
                      <a:cxn ang="0">
                        <a:pos x="185" y="52"/>
                      </a:cxn>
                      <a:cxn ang="0">
                        <a:pos x="634" y="101"/>
                      </a:cxn>
                      <a:cxn ang="0">
                        <a:pos x="270" y="15"/>
                      </a:cxn>
                      <a:cxn ang="0">
                        <a:pos x="270" y="15"/>
                      </a:cxn>
                      <a:cxn ang="0">
                        <a:pos x="465" y="11"/>
                      </a:cxn>
                      <a:cxn ang="0">
                        <a:pos x="557" y="46"/>
                      </a:cxn>
                      <a:cxn ang="0">
                        <a:pos x="465" y="11"/>
                      </a:cxn>
                      <a:cxn ang="0">
                        <a:pos x="379" y="0"/>
                      </a:cxn>
                      <a:cxn ang="0">
                        <a:pos x="379" y="0"/>
                      </a:cxn>
                      <a:cxn ang="0">
                        <a:pos x="270" y="15"/>
                      </a:cxn>
                      <a:cxn ang="0">
                        <a:pos x="270" y="15"/>
                      </a:cxn>
                      <a:cxn ang="0">
                        <a:pos x="376" y="0"/>
                      </a:cxn>
                      <a:cxn ang="0">
                        <a:pos x="376" y="0"/>
                      </a:cxn>
                      <a:cxn ang="0">
                        <a:pos x="376" y="0"/>
                      </a:cxn>
                    </a:cxnLst>
                    <a:rect l="0" t="0" r="r" b="b"/>
                    <a:pathLst>
                      <a:path w="768" h="381">
                        <a:moveTo>
                          <a:pt x="0" y="380"/>
                        </a:moveTo>
                        <a:cubicBezTo>
                          <a:pt x="0" y="381"/>
                          <a:pt x="0" y="381"/>
                          <a:pt x="0" y="381"/>
                        </a:cubicBezTo>
                        <a:cubicBezTo>
                          <a:pt x="0" y="380"/>
                          <a:pt x="0" y="380"/>
                          <a:pt x="0" y="380"/>
                        </a:cubicBezTo>
                        <a:cubicBezTo>
                          <a:pt x="0" y="380"/>
                          <a:pt x="0" y="380"/>
                          <a:pt x="0" y="380"/>
                        </a:cubicBezTo>
                        <a:moveTo>
                          <a:pt x="0" y="376"/>
                        </a:moveTo>
                        <a:cubicBezTo>
                          <a:pt x="0" y="376"/>
                          <a:pt x="0" y="376"/>
                          <a:pt x="0" y="376"/>
                        </a:cubicBezTo>
                        <a:cubicBezTo>
                          <a:pt x="0" y="378"/>
                          <a:pt x="0" y="380"/>
                          <a:pt x="0" y="380"/>
                        </a:cubicBezTo>
                        <a:cubicBezTo>
                          <a:pt x="0" y="380"/>
                          <a:pt x="0" y="380"/>
                          <a:pt x="0" y="380"/>
                        </a:cubicBezTo>
                        <a:cubicBezTo>
                          <a:pt x="0" y="380"/>
                          <a:pt x="0" y="378"/>
                          <a:pt x="0" y="376"/>
                        </a:cubicBezTo>
                        <a:moveTo>
                          <a:pt x="733" y="241"/>
                        </a:moveTo>
                        <a:cubicBezTo>
                          <a:pt x="754" y="289"/>
                          <a:pt x="763" y="334"/>
                          <a:pt x="768" y="370"/>
                        </a:cubicBezTo>
                        <a:cubicBezTo>
                          <a:pt x="763" y="334"/>
                          <a:pt x="754" y="289"/>
                          <a:pt x="733" y="241"/>
                        </a:cubicBezTo>
                        <a:moveTo>
                          <a:pt x="112" y="108"/>
                        </a:moveTo>
                        <a:cubicBezTo>
                          <a:pt x="112" y="108"/>
                          <a:pt x="112" y="108"/>
                          <a:pt x="112" y="109"/>
                        </a:cubicBezTo>
                        <a:cubicBezTo>
                          <a:pt x="87" y="133"/>
                          <a:pt x="68" y="158"/>
                          <a:pt x="52" y="184"/>
                        </a:cubicBezTo>
                        <a:cubicBezTo>
                          <a:pt x="42" y="202"/>
                          <a:pt x="33" y="220"/>
                          <a:pt x="26" y="237"/>
                        </a:cubicBezTo>
                        <a:cubicBezTo>
                          <a:pt x="10" y="279"/>
                          <a:pt x="4" y="316"/>
                          <a:pt x="1" y="341"/>
                        </a:cubicBezTo>
                        <a:cubicBezTo>
                          <a:pt x="0" y="358"/>
                          <a:pt x="0" y="370"/>
                          <a:pt x="0" y="376"/>
                        </a:cubicBezTo>
                        <a:cubicBezTo>
                          <a:pt x="0" y="376"/>
                          <a:pt x="0" y="376"/>
                          <a:pt x="0" y="376"/>
                        </a:cubicBezTo>
                        <a:cubicBezTo>
                          <a:pt x="0" y="370"/>
                          <a:pt x="0" y="358"/>
                          <a:pt x="1" y="341"/>
                        </a:cubicBezTo>
                        <a:cubicBezTo>
                          <a:pt x="4" y="316"/>
                          <a:pt x="10" y="279"/>
                          <a:pt x="26" y="237"/>
                        </a:cubicBezTo>
                        <a:cubicBezTo>
                          <a:pt x="33" y="220"/>
                          <a:pt x="42" y="202"/>
                          <a:pt x="52" y="184"/>
                        </a:cubicBezTo>
                        <a:cubicBezTo>
                          <a:pt x="68" y="158"/>
                          <a:pt x="87" y="133"/>
                          <a:pt x="112" y="109"/>
                        </a:cubicBezTo>
                        <a:cubicBezTo>
                          <a:pt x="112" y="108"/>
                          <a:pt x="112" y="108"/>
                          <a:pt x="112" y="108"/>
                        </a:cubicBezTo>
                        <a:moveTo>
                          <a:pt x="637" y="104"/>
                        </a:moveTo>
                        <a:cubicBezTo>
                          <a:pt x="682" y="145"/>
                          <a:pt x="713" y="194"/>
                          <a:pt x="733" y="241"/>
                        </a:cubicBezTo>
                        <a:cubicBezTo>
                          <a:pt x="713" y="194"/>
                          <a:pt x="682" y="145"/>
                          <a:pt x="637" y="104"/>
                        </a:cubicBezTo>
                        <a:moveTo>
                          <a:pt x="634" y="101"/>
                        </a:moveTo>
                        <a:cubicBezTo>
                          <a:pt x="634" y="101"/>
                          <a:pt x="634" y="101"/>
                          <a:pt x="634" y="101"/>
                        </a:cubicBezTo>
                        <a:cubicBezTo>
                          <a:pt x="635" y="102"/>
                          <a:pt x="636" y="103"/>
                          <a:pt x="637" y="104"/>
                        </a:cubicBezTo>
                        <a:cubicBezTo>
                          <a:pt x="636" y="103"/>
                          <a:pt x="635" y="102"/>
                          <a:pt x="634" y="101"/>
                        </a:cubicBezTo>
                        <a:cubicBezTo>
                          <a:pt x="634" y="101"/>
                          <a:pt x="634" y="101"/>
                          <a:pt x="634" y="101"/>
                        </a:cubicBezTo>
                        <a:moveTo>
                          <a:pt x="182" y="54"/>
                        </a:moveTo>
                        <a:cubicBezTo>
                          <a:pt x="156" y="69"/>
                          <a:pt x="133" y="88"/>
                          <a:pt x="112" y="108"/>
                        </a:cubicBezTo>
                        <a:cubicBezTo>
                          <a:pt x="133" y="88"/>
                          <a:pt x="156" y="69"/>
                          <a:pt x="182" y="54"/>
                        </a:cubicBezTo>
                        <a:moveTo>
                          <a:pt x="185" y="52"/>
                        </a:moveTo>
                        <a:cubicBezTo>
                          <a:pt x="184" y="53"/>
                          <a:pt x="183" y="53"/>
                          <a:pt x="182" y="54"/>
                        </a:cubicBezTo>
                        <a:cubicBezTo>
                          <a:pt x="182" y="54"/>
                          <a:pt x="182" y="54"/>
                          <a:pt x="182" y="54"/>
                        </a:cubicBezTo>
                        <a:cubicBezTo>
                          <a:pt x="182" y="54"/>
                          <a:pt x="182" y="54"/>
                          <a:pt x="182" y="54"/>
                        </a:cubicBezTo>
                        <a:cubicBezTo>
                          <a:pt x="183" y="53"/>
                          <a:pt x="184" y="53"/>
                          <a:pt x="185" y="52"/>
                        </a:cubicBezTo>
                        <a:moveTo>
                          <a:pt x="557" y="46"/>
                        </a:moveTo>
                        <a:cubicBezTo>
                          <a:pt x="585" y="61"/>
                          <a:pt x="611" y="80"/>
                          <a:pt x="634" y="101"/>
                        </a:cubicBezTo>
                        <a:cubicBezTo>
                          <a:pt x="611" y="80"/>
                          <a:pt x="585" y="61"/>
                          <a:pt x="557" y="46"/>
                        </a:cubicBezTo>
                        <a:moveTo>
                          <a:pt x="270" y="15"/>
                        </a:moveTo>
                        <a:cubicBezTo>
                          <a:pt x="240" y="24"/>
                          <a:pt x="211" y="37"/>
                          <a:pt x="185" y="52"/>
                        </a:cubicBezTo>
                        <a:cubicBezTo>
                          <a:pt x="211" y="37"/>
                          <a:pt x="240" y="24"/>
                          <a:pt x="270" y="15"/>
                        </a:cubicBezTo>
                        <a:moveTo>
                          <a:pt x="465" y="11"/>
                        </a:moveTo>
                        <a:cubicBezTo>
                          <a:pt x="465" y="11"/>
                          <a:pt x="465" y="11"/>
                          <a:pt x="465" y="11"/>
                        </a:cubicBezTo>
                        <a:cubicBezTo>
                          <a:pt x="497" y="19"/>
                          <a:pt x="528" y="31"/>
                          <a:pt x="557" y="46"/>
                        </a:cubicBezTo>
                        <a:cubicBezTo>
                          <a:pt x="557" y="46"/>
                          <a:pt x="557" y="46"/>
                          <a:pt x="557" y="46"/>
                        </a:cubicBezTo>
                        <a:cubicBezTo>
                          <a:pt x="557" y="46"/>
                          <a:pt x="557" y="46"/>
                          <a:pt x="557" y="46"/>
                        </a:cubicBezTo>
                        <a:cubicBezTo>
                          <a:pt x="528" y="31"/>
                          <a:pt x="497" y="19"/>
                          <a:pt x="465" y="11"/>
                        </a:cubicBezTo>
                        <a:cubicBezTo>
                          <a:pt x="465" y="11"/>
                          <a:pt x="465" y="11"/>
                          <a:pt x="465" y="11"/>
                        </a:cubicBezTo>
                        <a:moveTo>
                          <a:pt x="379" y="0"/>
                        </a:moveTo>
                        <a:cubicBezTo>
                          <a:pt x="408" y="1"/>
                          <a:pt x="437" y="4"/>
                          <a:pt x="465" y="11"/>
                        </a:cubicBezTo>
                        <a:cubicBezTo>
                          <a:pt x="437" y="4"/>
                          <a:pt x="408" y="1"/>
                          <a:pt x="379" y="0"/>
                        </a:cubicBezTo>
                        <a:moveTo>
                          <a:pt x="376" y="0"/>
                        </a:moveTo>
                        <a:cubicBezTo>
                          <a:pt x="340" y="0"/>
                          <a:pt x="304" y="5"/>
                          <a:pt x="270" y="15"/>
                        </a:cubicBezTo>
                        <a:cubicBezTo>
                          <a:pt x="270" y="15"/>
                          <a:pt x="270" y="15"/>
                          <a:pt x="270" y="15"/>
                        </a:cubicBezTo>
                        <a:cubicBezTo>
                          <a:pt x="270" y="15"/>
                          <a:pt x="270" y="15"/>
                          <a:pt x="270" y="15"/>
                        </a:cubicBezTo>
                        <a:cubicBezTo>
                          <a:pt x="304" y="5"/>
                          <a:pt x="340" y="0"/>
                          <a:pt x="376" y="0"/>
                        </a:cubicBezTo>
                        <a:moveTo>
                          <a:pt x="376" y="0"/>
                        </a:moveTo>
                        <a:cubicBezTo>
                          <a:pt x="376" y="0"/>
                          <a:pt x="376" y="0"/>
                          <a:pt x="376" y="0"/>
                        </a:cubicBezTo>
                        <a:cubicBezTo>
                          <a:pt x="376" y="0"/>
                          <a:pt x="376" y="0"/>
                          <a:pt x="376" y="0"/>
                        </a:cubicBezTo>
                        <a:cubicBezTo>
                          <a:pt x="377" y="0"/>
                          <a:pt x="378" y="0"/>
                          <a:pt x="379" y="0"/>
                        </a:cubicBezTo>
                        <a:cubicBezTo>
                          <a:pt x="378" y="0"/>
                          <a:pt x="377"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5" name="Freeform 18"/>
                  <p:cNvSpPr>
                    <a:spLocks noEditPoints="1"/>
                  </p:cNvSpPr>
                  <p:nvPr/>
                </p:nvSpPr>
                <p:spPr bwMode="auto">
                  <a:xfrm>
                    <a:off x="5156200" y="1938338"/>
                    <a:ext cx="930275" cy="373063"/>
                  </a:xfrm>
                  <a:custGeom>
                    <a:avLst/>
                    <a:gdLst/>
                    <a:ahLst/>
                    <a:cxnLst>
                      <a:cxn ang="0">
                        <a:pos x="514" y="203"/>
                      </a:cxn>
                      <a:cxn ang="0">
                        <a:pos x="516" y="206"/>
                      </a:cxn>
                      <a:cxn ang="0">
                        <a:pos x="514" y="203"/>
                      </a:cxn>
                      <a:cxn ang="0">
                        <a:pos x="454" y="121"/>
                      </a:cxn>
                      <a:cxn ang="0">
                        <a:pos x="514" y="203"/>
                      </a:cxn>
                      <a:cxn ang="0">
                        <a:pos x="454" y="121"/>
                      </a:cxn>
                      <a:cxn ang="0">
                        <a:pos x="51" y="22"/>
                      </a:cxn>
                      <a:cxn ang="0">
                        <a:pos x="51" y="22"/>
                      </a:cxn>
                      <a:cxn ang="0">
                        <a:pos x="13" y="38"/>
                      </a:cxn>
                      <a:cxn ang="0">
                        <a:pos x="0" y="44"/>
                      </a:cxn>
                      <a:cxn ang="0">
                        <a:pos x="13" y="38"/>
                      </a:cxn>
                      <a:cxn ang="0">
                        <a:pos x="51" y="22"/>
                      </a:cxn>
                      <a:cxn ang="0">
                        <a:pos x="51" y="22"/>
                      </a:cxn>
                      <a:cxn ang="0">
                        <a:pos x="280" y="15"/>
                      </a:cxn>
                      <a:cxn ang="0">
                        <a:pos x="282" y="15"/>
                      </a:cxn>
                      <a:cxn ang="0">
                        <a:pos x="310" y="25"/>
                      </a:cxn>
                      <a:cxn ang="0">
                        <a:pos x="373" y="56"/>
                      </a:cxn>
                      <a:cxn ang="0">
                        <a:pos x="410" y="81"/>
                      </a:cxn>
                      <a:cxn ang="0">
                        <a:pos x="454" y="121"/>
                      </a:cxn>
                      <a:cxn ang="0">
                        <a:pos x="454" y="121"/>
                      </a:cxn>
                      <a:cxn ang="0">
                        <a:pos x="454" y="121"/>
                      </a:cxn>
                      <a:cxn ang="0">
                        <a:pos x="410" y="81"/>
                      </a:cxn>
                      <a:cxn ang="0">
                        <a:pos x="373" y="56"/>
                      </a:cxn>
                      <a:cxn ang="0">
                        <a:pos x="310" y="25"/>
                      </a:cxn>
                      <a:cxn ang="0">
                        <a:pos x="282" y="15"/>
                      </a:cxn>
                      <a:cxn ang="0">
                        <a:pos x="280" y="15"/>
                      </a:cxn>
                      <a:cxn ang="0">
                        <a:pos x="191" y="1"/>
                      </a:cxn>
                      <a:cxn ang="0">
                        <a:pos x="280" y="15"/>
                      </a:cxn>
                      <a:cxn ang="0">
                        <a:pos x="191" y="1"/>
                      </a:cxn>
                      <a:cxn ang="0">
                        <a:pos x="175" y="0"/>
                      </a:cxn>
                      <a:cxn ang="0">
                        <a:pos x="51" y="22"/>
                      </a:cxn>
                      <a:cxn ang="0">
                        <a:pos x="175" y="0"/>
                      </a:cxn>
                      <a:cxn ang="0">
                        <a:pos x="176" y="0"/>
                      </a:cxn>
                      <a:cxn ang="0">
                        <a:pos x="175" y="0"/>
                      </a:cxn>
                      <a:cxn ang="0">
                        <a:pos x="176" y="0"/>
                      </a:cxn>
                      <a:cxn ang="0">
                        <a:pos x="176" y="0"/>
                      </a:cxn>
                      <a:cxn ang="0">
                        <a:pos x="176" y="0"/>
                      </a:cxn>
                      <a:cxn ang="0">
                        <a:pos x="176" y="0"/>
                      </a:cxn>
                      <a:cxn ang="0">
                        <a:pos x="191" y="1"/>
                      </a:cxn>
                      <a:cxn ang="0">
                        <a:pos x="191" y="1"/>
                      </a:cxn>
                      <a:cxn ang="0">
                        <a:pos x="191" y="1"/>
                      </a:cxn>
                      <a:cxn ang="0">
                        <a:pos x="176" y="0"/>
                      </a:cxn>
                    </a:cxnLst>
                    <a:rect l="0" t="0" r="r" b="b"/>
                    <a:pathLst>
                      <a:path w="516" h="206">
                        <a:moveTo>
                          <a:pt x="514" y="203"/>
                        </a:moveTo>
                        <a:cubicBezTo>
                          <a:pt x="515" y="204"/>
                          <a:pt x="515" y="205"/>
                          <a:pt x="516" y="206"/>
                        </a:cubicBezTo>
                        <a:cubicBezTo>
                          <a:pt x="515" y="205"/>
                          <a:pt x="515" y="204"/>
                          <a:pt x="514" y="203"/>
                        </a:cubicBezTo>
                        <a:moveTo>
                          <a:pt x="454" y="121"/>
                        </a:moveTo>
                        <a:cubicBezTo>
                          <a:pt x="478" y="146"/>
                          <a:pt x="498" y="174"/>
                          <a:pt x="514" y="203"/>
                        </a:cubicBezTo>
                        <a:cubicBezTo>
                          <a:pt x="498" y="174"/>
                          <a:pt x="478" y="146"/>
                          <a:pt x="454" y="121"/>
                        </a:cubicBezTo>
                        <a:moveTo>
                          <a:pt x="51" y="22"/>
                        </a:moveTo>
                        <a:cubicBezTo>
                          <a:pt x="51" y="22"/>
                          <a:pt x="51" y="22"/>
                          <a:pt x="51" y="22"/>
                        </a:cubicBezTo>
                        <a:cubicBezTo>
                          <a:pt x="35" y="28"/>
                          <a:pt x="22" y="33"/>
                          <a:pt x="13" y="38"/>
                        </a:cubicBezTo>
                        <a:cubicBezTo>
                          <a:pt x="5" y="42"/>
                          <a:pt x="0" y="44"/>
                          <a:pt x="0" y="44"/>
                        </a:cubicBezTo>
                        <a:cubicBezTo>
                          <a:pt x="0" y="44"/>
                          <a:pt x="5" y="42"/>
                          <a:pt x="13" y="38"/>
                        </a:cubicBezTo>
                        <a:cubicBezTo>
                          <a:pt x="22" y="33"/>
                          <a:pt x="35" y="28"/>
                          <a:pt x="51" y="22"/>
                        </a:cubicBezTo>
                        <a:cubicBezTo>
                          <a:pt x="51" y="22"/>
                          <a:pt x="51" y="22"/>
                          <a:pt x="51" y="22"/>
                        </a:cubicBezTo>
                        <a:moveTo>
                          <a:pt x="280" y="15"/>
                        </a:moveTo>
                        <a:cubicBezTo>
                          <a:pt x="280" y="15"/>
                          <a:pt x="281" y="15"/>
                          <a:pt x="282" y="15"/>
                        </a:cubicBezTo>
                        <a:cubicBezTo>
                          <a:pt x="291" y="18"/>
                          <a:pt x="301" y="21"/>
                          <a:pt x="310" y="25"/>
                        </a:cubicBezTo>
                        <a:cubicBezTo>
                          <a:pt x="332" y="33"/>
                          <a:pt x="353" y="43"/>
                          <a:pt x="373" y="56"/>
                        </a:cubicBezTo>
                        <a:cubicBezTo>
                          <a:pt x="386" y="63"/>
                          <a:pt x="398" y="72"/>
                          <a:pt x="410" y="81"/>
                        </a:cubicBezTo>
                        <a:cubicBezTo>
                          <a:pt x="426" y="93"/>
                          <a:pt x="441" y="107"/>
                          <a:pt x="454" y="121"/>
                        </a:cubicBezTo>
                        <a:cubicBezTo>
                          <a:pt x="454" y="121"/>
                          <a:pt x="454" y="121"/>
                          <a:pt x="454" y="121"/>
                        </a:cubicBezTo>
                        <a:cubicBezTo>
                          <a:pt x="454" y="121"/>
                          <a:pt x="454" y="121"/>
                          <a:pt x="454" y="121"/>
                        </a:cubicBezTo>
                        <a:cubicBezTo>
                          <a:pt x="441" y="107"/>
                          <a:pt x="426" y="93"/>
                          <a:pt x="410" y="81"/>
                        </a:cubicBezTo>
                        <a:cubicBezTo>
                          <a:pt x="398" y="72"/>
                          <a:pt x="386" y="63"/>
                          <a:pt x="373" y="56"/>
                        </a:cubicBezTo>
                        <a:cubicBezTo>
                          <a:pt x="353" y="43"/>
                          <a:pt x="332" y="33"/>
                          <a:pt x="310" y="25"/>
                        </a:cubicBezTo>
                        <a:cubicBezTo>
                          <a:pt x="301" y="21"/>
                          <a:pt x="291" y="18"/>
                          <a:pt x="282" y="15"/>
                        </a:cubicBezTo>
                        <a:cubicBezTo>
                          <a:pt x="281" y="15"/>
                          <a:pt x="280" y="15"/>
                          <a:pt x="280" y="15"/>
                        </a:cubicBezTo>
                        <a:moveTo>
                          <a:pt x="191" y="1"/>
                        </a:moveTo>
                        <a:cubicBezTo>
                          <a:pt x="219" y="2"/>
                          <a:pt x="249" y="6"/>
                          <a:pt x="280" y="15"/>
                        </a:cubicBezTo>
                        <a:cubicBezTo>
                          <a:pt x="249" y="6"/>
                          <a:pt x="219" y="2"/>
                          <a:pt x="191" y="1"/>
                        </a:cubicBezTo>
                        <a:moveTo>
                          <a:pt x="175" y="0"/>
                        </a:moveTo>
                        <a:cubicBezTo>
                          <a:pt x="124" y="1"/>
                          <a:pt x="81" y="11"/>
                          <a:pt x="51" y="22"/>
                        </a:cubicBezTo>
                        <a:cubicBezTo>
                          <a:pt x="81" y="11"/>
                          <a:pt x="124" y="1"/>
                          <a:pt x="175" y="0"/>
                        </a:cubicBezTo>
                        <a:moveTo>
                          <a:pt x="176" y="0"/>
                        </a:moveTo>
                        <a:cubicBezTo>
                          <a:pt x="176" y="0"/>
                          <a:pt x="175" y="0"/>
                          <a:pt x="175" y="0"/>
                        </a:cubicBezTo>
                        <a:cubicBezTo>
                          <a:pt x="175" y="0"/>
                          <a:pt x="176" y="0"/>
                          <a:pt x="176" y="0"/>
                        </a:cubicBezTo>
                        <a:moveTo>
                          <a:pt x="176" y="0"/>
                        </a:moveTo>
                        <a:cubicBezTo>
                          <a:pt x="176" y="0"/>
                          <a:pt x="176" y="0"/>
                          <a:pt x="176" y="0"/>
                        </a:cubicBezTo>
                        <a:cubicBezTo>
                          <a:pt x="176" y="0"/>
                          <a:pt x="176" y="0"/>
                          <a:pt x="176" y="0"/>
                        </a:cubicBezTo>
                        <a:cubicBezTo>
                          <a:pt x="181" y="0"/>
                          <a:pt x="186" y="0"/>
                          <a:pt x="191" y="1"/>
                        </a:cubicBezTo>
                        <a:cubicBezTo>
                          <a:pt x="191" y="1"/>
                          <a:pt x="191" y="1"/>
                          <a:pt x="191" y="1"/>
                        </a:cubicBezTo>
                        <a:cubicBezTo>
                          <a:pt x="191" y="1"/>
                          <a:pt x="191" y="1"/>
                          <a:pt x="191" y="1"/>
                        </a:cubicBezTo>
                        <a:cubicBezTo>
                          <a:pt x="186" y="0"/>
                          <a:pt x="181" y="0"/>
                          <a:pt x="1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grpSp>
            <p:sp>
              <p:nvSpPr>
                <p:cNvPr id="111" name="TextBox 110"/>
                <p:cNvSpPr txBox="1"/>
                <p:nvPr/>
              </p:nvSpPr>
              <p:spPr>
                <a:xfrm>
                  <a:off x="3224458" y="2366931"/>
                  <a:ext cx="2009304" cy="2012859"/>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hlinkClick r:id="rId3" action="ppaction://hlinksldjump"/>
                    </a:rPr>
                    <a:t>文件审核</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hlinkClick r:id="rId4" action="ppaction://hlinksldjump"/>
                    </a:rPr>
                    <a:t>验收阶段环境监理</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hlinkClick r:id="rId5" action="ppaction://hlinksldjump"/>
                    </a:rPr>
                    <a:t>验收对象</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hlinkClick r:id="rId6" action="ppaction://hlinksldjump"/>
                    </a:rPr>
                    <a:t>修复效果评价</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hlinkClick r:id="rId7" action="ppaction://hlinksldjump"/>
                    </a:rPr>
                    <a:t>验收报告</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endParaRPr lang="en-US" sz="1600" dirty="0">
                    <a:solidFill>
                      <a:schemeClr val="tx1">
                        <a:lumMod val="95000"/>
                        <a:lumOff val="5000"/>
                      </a:schemeClr>
                    </a:solidFill>
                    <a:latin typeface="黑体" panose="02010609060101010101" pitchFamily="49" charset="-122"/>
                    <a:ea typeface="黑体" panose="02010609060101010101" pitchFamily="49" charset="-122"/>
                  </a:endParaRPr>
                </a:p>
              </p:txBody>
            </p:sp>
          </p:grpSp>
        </p:grpSp>
        <p:grpSp>
          <p:nvGrpSpPr>
            <p:cNvPr id="6" name="组合 5"/>
            <p:cNvGrpSpPr/>
            <p:nvPr/>
          </p:nvGrpSpPr>
          <p:grpSpPr>
            <a:xfrm>
              <a:off x="6037603" y="1752911"/>
              <a:ext cx="1852903" cy="2467911"/>
              <a:chOff x="4829464" y="1806448"/>
              <a:chExt cx="1852903" cy="2467911"/>
            </a:xfrm>
          </p:grpSpPr>
          <p:sp>
            <p:nvSpPr>
              <p:cNvPr id="31" name="Sev03"/>
              <p:cNvSpPr/>
              <p:nvPr/>
            </p:nvSpPr>
            <p:spPr>
              <a:xfrm>
                <a:off x="5034974" y="2018994"/>
                <a:ext cx="977844" cy="9778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600" dirty="0">
                  <a:solidFill>
                    <a:schemeClr val="accent3">
                      <a:lumMod val="50000"/>
                    </a:schemeClr>
                  </a:solidFill>
                  <a:latin typeface="FontAwesome" pitchFamily="2" charset="0"/>
                  <a:cs typeface="+mj-cs"/>
                </a:endParaRPr>
              </a:p>
            </p:txBody>
          </p:sp>
          <p:grpSp>
            <p:nvGrpSpPr>
              <p:cNvPr id="86" name="Group 85"/>
              <p:cNvGrpSpPr/>
              <p:nvPr/>
            </p:nvGrpSpPr>
            <p:grpSpPr>
              <a:xfrm>
                <a:off x="4829464" y="1806448"/>
                <a:ext cx="1395412" cy="1374775"/>
                <a:chOff x="4783138" y="1916113"/>
                <a:chExt cx="1395412" cy="1374775"/>
              </a:xfrm>
              <a:solidFill>
                <a:schemeClr val="accent3"/>
              </a:solidFill>
            </p:grpSpPr>
            <p:sp>
              <p:nvSpPr>
                <p:cNvPr id="87" name="Freeform 15"/>
                <p:cNvSpPr>
                  <a:spLocks noEditPoints="1"/>
                </p:cNvSpPr>
                <p:nvPr/>
              </p:nvSpPr>
              <p:spPr bwMode="auto">
                <a:xfrm>
                  <a:off x="4783138" y="1931988"/>
                  <a:ext cx="1368425" cy="1358900"/>
                </a:xfrm>
                <a:custGeom>
                  <a:avLst/>
                  <a:gdLst/>
                  <a:ahLst/>
                  <a:cxnLst>
                    <a:cxn ang="0">
                      <a:pos x="707" y="498"/>
                    </a:cxn>
                    <a:cxn ang="0">
                      <a:pos x="707" y="498"/>
                    </a:cxn>
                    <a:cxn ang="0">
                      <a:pos x="519" y="30"/>
                    </a:cxn>
                    <a:cxn ang="0">
                      <a:pos x="711" y="197"/>
                    </a:cxn>
                    <a:cxn ang="0">
                      <a:pos x="683" y="152"/>
                    </a:cxn>
                    <a:cxn ang="0">
                      <a:pos x="580" y="60"/>
                    </a:cxn>
                    <a:cxn ang="0">
                      <a:pos x="718" y="542"/>
                    </a:cxn>
                    <a:cxn ang="0">
                      <a:pos x="718" y="542"/>
                    </a:cxn>
                    <a:cxn ang="0">
                      <a:pos x="325" y="3"/>
                    </a:cxn>
                    <a:cxn ang="0">
                      <a:pos x="86" y="138"/>
                    </a:cxn>
                    <a:cxn ang="0">
                      <a:pos x="32" y="229"/>
                    </a:cxn>
                    <a:cxn ang="0">
                      <a:pos x="6" y="368"/>
                    </a:cxn>
                    <a:cxn ang="0">
                      <a:pos x="6" y="372"/>
                    </a:cxn>
                    <a:cxn ang="0">
                      <a:pos x="6" y="373"/>
                    </a:cxn>
                    <a:cxn ang="0">
                      <a:pos x="6" y="368"/>
                    </a:cxn>
                    <a:cxn ang="0">
                      <a:pos x="6" y="368"/>
                    </a:cxn>
                    <a:cxn ang="0">
                      <a:pos x="32" y="229"/>
                    </a:cxn>
                    <a:cxn ang="0">
                      <a:pos x="20" y="258"/>
                    </a:cxn>
                    <a:cxn ang="0">
                      <a:pos x="27" y="510"/>
                    </a:cxn>
                    <a:cxn ang="0">
                      <a:pos x="184" y="697"/>
                    </a:cxn>
                    <a:cxn ang="0">
                      <a:pos x="384" y="751"/>
                    </a:cxn>
                    <a:cxn ang="0">
                      <a:pos x="574" y="701"/>
                    </a:cxn>
                    <a:cxn ang="0">
                      <a:pos x="722" y="547"/>
                    </a:cxn>
                    <a:cxn ang="0">
                      <a:pos x="759" y="404"/>
                    </a:cxn>
                    <a:cxn ang="0">
                      <a:pos x="745" y="440"/>
                    </a:cxn>
                    <a:cxn ang="0">
                      <a:pos x="741" y="441"/>
                    </a:cxn>
                    <a:cxn ang="0">
                      <a:pos x="735" y="461"/>
                    </a:cxn>
                    <a:cxn ang="0">
                      <a:pos x="726" y="500"/>
                    </a:cxn>
                    <a:cxn ang="0">
                      <a:pos x="730" y="459"/>
                    </a:cxn>
                    <a:cxn ang="0">
                      <a:pos x="721" y="478"/>
                    </a:cxn>
                    <a:cxn ang="0">
                      <a:pos x="720" y="468"/>
                    </a:cxn>
                    <a:cxn ang="0">
                      <a:pos x="712" y="488"/>
                    </a:cxn>
                    <a:cxn ang="0">
                      <a:pos x="708" y="498"/>
                    </a:cxn>
                    <a:cxn ang="0">
                      <a:pos x="707" y="498"/>
                    </a:cxn>
                    <a:cxn ang="0">
                      <a:pos x="706" y="501"/>
                    </a:cxn>
                    <a:cxn ang="0">
                      <a:pos x="655" y="585"/>
                    </a:cxn>
                    <a:cxn ang="0">
                      <a:pos x="573" y="658"/>
                    </a:cxn>
                    <a:cxn ang="0">
                      <a:pos x="400" y="719"/>
                    </a:cxn>
                    <a:cxn ang="0">
                      <a:pos x="278" y="705"/>
                    </a:cxn>
                    <a:cxn ang="0">
                      <a:pos x="34" y="378"/>
                    </a:cxn>
                    <a:cxn ang="0">
                      <a:pos x="125" y="137"/>
                    </a:cxn>
                    <a:cxn ang="0">
                      <a:pos x="223" y="61"/>
                    </a:cxn>
                    <a:cxn ang="0">
                      <a:pos x="335" y="21"/>
                    </a:cxn>
                    <a:cxn ang="0">
                      <a:pos x="137" y="115"/>
                    </a:cxn>
                    <a:cxn ang="0">
                      <a:pos x="352" y="15"/>
                    </a:cxn>
                    <a:cxn ang="0">
                      <a:pos x="472" y="24"/>
                    </a:cxn>
                    <a:cxn ang="0">
                      <a:pos x="481" y="25"/>
                    </a:cxn>
                    <a:cxn ang="0">
                      <a:pos x="371" y="12"/>
                    </a:cxn>
                    <a:cxn ang="0">
                      <a:pos x="166" y="82"/>
                    </a:cxn>
                    <a:cxn ang="0">
                      <a:pos x="21" y="469"/>
                    </a:cxn>
                    <a:cxn ang="0">
                      <a:pos x="46" y="209"/>
                    </a:cxn>
                    <a:cxn ang="0">
                      <a:pos x="249" y="26"/>
                    </a:cxn>
                    <a:cxn ang="0">
                      <a:pos x="386" y="3"/>
                    </a:cxn>
                    <a:cxn ang="0">
                      <a:pos x="580" y="60"/>
                    </a:cxn>
                    <a:cxn ang="0">
                      <a:pos x="586" y="63"/>
                    </a:cxn>
                    <a:cxn ang="0">
                      <a:pos x="377" y="0"/>
                    </a:cxn>
                  </a:cxnLst>
                  <a:rect l="0" t="0" r="r" b="b"/>
                  <a:pathLst>
                    <a:path w="759" h="751">
                      <a:moveTo>
                        <a:pt x="707" y="498"/>
                      </a:moveTo>
                      <a:cubicBezTo>
                        <a:pt x="707" y="498"/>
                        <a:pt x="707" y="498"/>
                        <a:pt x="707" y="498"/>
                      </a:cubicBezTo>
                      <a:cubicBezTo>
                        <a:pt x="707" y="498"/>
                        <a:pt x="707" y="498"/>
                        <a:pt x="707" y="498"/>
                      </a:cubicBezTo>
                      <a:cubicBezTo>
                        <a:pt x="707" y="498"/>
                        <a:pt x="707" y="498"/>
                        <a:pt x="707" y="498"/>
                      </a:cubicBezTo>
                      <a:moveTo>
                        <a:pt x="517" y="29"/>
                      </a:moveTo>
                      <a:cubicBezTo>
                        <a:pt x="518" y="29"/>
                        <a:pt x="518" y="29"/>
                        <a:pt x="519" y="30"/>
                      </a:cubicBezTo>
                      <a:cubicBezTo>
                        <a:pt x="561" y="46"/>
                        <a:pt x="599" y="70"/>
                        <a:pt x="631" y="99"/>
                      </a:cubicBezTo>
                      <a:cubicBezTo>
                        <a:pt x="664" y="128"/>
                        <a:pt x="691" y="161"/>
                        <a:pt x="711" y="197"/>
                      </a:cubicBezTo>
                      <a:cubicBezTo>
                        <a:pt x="724" y="218"/>
                        <a:pt x="736" y="244"/>
                        <a:pt x="744" y="264"/>
                      </a:cubicBezTo>
                      <a:cubicBezTo>
                        <a:pt x="730" y="225"/>
                        <a:pt x="709" y="187"/>
                        <a:pt x="683" y="152"/>
                      </a:cubicBezTo>
                      <a:cubicBezTo>
                        <a:pt x="664" y="128"/>
                        <a:pt x="642" y="105"/>
                        <a:pt x="617" y="85"/>
                      </a:cubicBezTo>
                      <a:cubicBezTo>
                        <a:pt x="605" y="76"/>
                        <a:pt x="593" y="67"/>
                        <a:pt x="580" y="60"/>
                      </a:cubicBezTo>
                      <a:cubicBezTo>
                        <a:pt x="560" y="47"/>
                        <a:pt x="539" y="37"/>
                        <a:pt x="517" y="29"/>
                      </a:cubicBezTo>
                      <a:moveTo>
                        <a:pt x="718" y="542"/>
                      </a:moveTo>
                      <a:cubicBezTo>
                        <a:pt x="742" y="489"/>
                        <a:pt x="742" y="489"/>
                        <a:pt x="742" y="489"/>
                      </a:cubicBezTo>
                      <a:cubicBezTo>
                        <a:pt x="736" y="506"/>
                        <a:pt x="726" y="529"/>
                        <a:pt x="718" y="542"/>
                      </a:cubicBezTo>
                      <a:moveTo>
                        <a:pt x="377" y="0"/>
                      </a:moveTo>
                      <a:cubicBezTo>
                        <a:pt x="359" y="0"/>
                        <a:pt x="342" y="1"/>
                        <a:pt x="325" y="3"/>
                      </a:cubicBezTo>
                      <a:cubicBezTo>
                        <a:pt x="278" y="10"/>
                        <a:pt x="233" y="25"/>
                        <a:pt x="193" y="48"/>
                      </a:cubicBezTo>
                      <a:cubicBezTo>
                        <a:pt x="152" y="71"/>
                        <a:pt x="115" y="101"/>
                        <a:pt x="86" y="138"/>
                      </a:cubicBezTo>
                      <a:cubicBezTo>
                        <a:pt x="76" y="150"/>
                        <a:pt x="67" y="163"/>
                        <a:pt x="58" y="176"/>
                      </a:cubicBezTo>
                      <a:cubicBezTo>
                        <a:pt x="48" y="194"/>
                        <a:pt x="39" y="212"/>
                        <a:pt x="32" y="229"/>
                      </a:cubicBezTo>
                      <a:cubicBezTo>
                        <a:pt x="16" y="271"/>
                        <a:pt x="10" y="308"/>
                        <a:pt x="7" y="333"/>
                      </a:cubicBezTo>
                      <a:cubicBezTo>
                        <a:pt x="6" y="350"/>
                        <a:pt x="6" y="362"/>
                        <a:pt x="6" y="368"/>
                      </a:cubicBezTo>
                      <a:cubicBezTo>
                        <a:pt x="6" y="370"/>
                        <a:pt x="6" y="372"/>
                        <a:pt x="6" y="372"/>
                      </a:cubicBezTo>
                      <a:cubicBezTo>
                        <a:pt x="6" y="372"/>
                        <a:pt x="6" y="372"/>
                        <a:pt x="6" y="372"/>
                      </a:cubicBezTo>
                      <a:cubicBezTo>
                        <a:pt x="6" y="372"/>
                        <a:pt x="6" y="372"/>
                        <a:pt x="6" y="372"/>
                      </a:cubicBezTo>
                      <a:cubicBezTo>
                        <a:pt x="6" y="373"/>
                        <a:pt x="6" y="373"/>
                        <a:pt x="6" y="373"/>
                      </a:cubicBezTo>
                      <a:cubicBezTo>
                        <a:pt x="6" y="372"/>
                        <a:pt x="6" y="372"/>
                        <a:pt x="6" y="372"/>
                      </a:cubicBezTo>
                      <a:cubicBezTo>
                        <a:pt x="6" y="372"/>
                        <a:pt x="6" y="370"/>
                        <a:pt x="6" y="368"/>
                      </a:cubicBezTo>
                      <a:cubicBezTo>
                        <a:pt x="6" y="368"/>
                        <a:pt x="6" y="368"/>
                        <a:pt x="6" y="368"/>
                      </a:cubicBezTo>
                      <a:cubicBezTo>
                        <a:pt x="6" y="368"/>
                        <a:pt x="6" y="368"/>
                        <a:pt x="6" y="368"/>
                      </a:cubicBezTo>
                      <a:cubicBezTo>
                        <a:pt x="6" y="362"/>
                        <a:pt x="6" y="350"/>
                        <a:pt x="7" y="333"/>
                      </a:cubicBezTo>
                      <a:cubicBezTo>
                        <a:pt x="10" y="308"/>
                        <a:pt x="16" y="271"/>
                        <a:pt x="32" y="229"/>
                      </a:cubicBezTo>
                      <a:cubicBezTo>
                        <a:pt x="39" y="212"/>
                        <a:pt x="48" y="194"/>
                        <a:pt x="58" y="176"/>
                      </a:cubicBezTo>
                      <a:cubicBezTo>
                        <a:pt x="42" y="202"/>
                        <a:pt x="29" y="230"/>
                        <a:pt x="20" y="258"/>
                      </a:cubicBezTo>
                      <a:cubicBezTo>
                        <a:pt x="6" y="302"/>
                        <a:pt x="0" y="347"/>
                        <a:pt x="2" y="391"/>
                      </a:cubicBezTo>
                      <a:cubicBezTo>
                        <a:pt x="4" y="431"/>
                        <a:pt x="12" y="472"/>
                        <a:pt x="27" y="510"/>
                      </a:cubicBezTo>
                      <a:cubicBezTo>
                        <a:pt x="42" y="548"/>
                        <a:pt x="63" y="584"/>
                        <a:pt x="90" y="616"/>
                      </a:cubicBezTo>
                      <a:cubicBezTo>
                        <a:pt x="116" y="647"/>
                        <a:pt x="148" y="675"/>
                        <a:pt x="184" y="697"/>
                      </a:cubicBezTo>
                      <a:cubicBezTo>
                        <a:pt x="220" y="718"/>
                        <a:pt x="260" y="734"/>
                        <a:pt x="302" y="742"/>
                      </a:cubicBezTo>
                      <a:cubicBezTo>
                        <a:pt x="329" y="748"/>
                        <a:pt x="356" y="751"/>
                        <a:pt x="384" y="751"/>
                      </a:cubicBezTo>
                      <a:cubicBezTo>
                        <a:pt x="403" y="751"/>
                        <a:pt x="421" y="750"/>
                        <a:pt x="440" y="747"/>
                      </a:cubicBezTo>
                      <a:cubicBezTo>
                        <a:pt x="487" y="740"/>
                        <a:pt x="533" y="724"/>
                        <a:pt x="574" y="701"/>
                      </a:cubicBezTo>
                      <a:cubicBezTo>
                        <a:pt x="616" y="677"/>
                        <a:pt x="652" y="645"/>
                        <a:pt x="682" y="608"/>
                      </a:cubicBezTo>
                      <a:cubicBezTo>
                        <a:pt x="695" y="591"/>
                        <a:pt x="709" y="571"/>
                        <a:pt x="722" y="547"/>
                      </a:cubicBezTo>
                      <a:cubicBezTo>
                        <a:pt x="734" y="524"/>
                        <a:pt x="744" y="498"/>
                        <a:pt x="750" y="473"/>
                      </a:cubicBezTo>
                      <a:cubicBezTo>
                        <a:pt x="757" y="448"/>
                        <a:pt x="759" y="424"/>
                        <a:pt x="759" y="404"/>
                      </a:cubicBezTo>
                      <a:cubicBezTo>
                        <a:pt x="759" y="384"/>
                        <a:pt x="756" y="369"/>
                        <a:pt x="753" y="362"/>
                      </a:cubicBezTo>
                      <a:cubicBezTo>
                        <a:pt x="752" y="387"/>
                        <a:pt x="751" y="416"/>
                        <a:pt x="745" y="440"/>
                      </a:cubicBezTo>
                      <a:cubicBezTo>
                        <a:pt x="745" y="431"/>
                        <a:pt x="745" y="420"/>
                        <a:pt x="746" y="409"/>
                      </a:cubicBezTo>
                      <a:cubicBezTo>
                        <a:pt x="745" y="420"/>
                        <a:pt x="742" y="431"/>
                        <a:pt x="741" y="441"/>
                      </a:cubicBezTo>
                      <a:cubicBezTo>
                        <a:pt x="742" y="433"/>
                        <a:pt x="742" y="424"/>
                        <a:pt x="741" y="421"/>
                      </a:cubicBezTo>
                      <a:cubicBezTo>
                        <a:pt x="739" y="433"/>
                        <a:pt x="737" y="451"/>
                        <a:pt x="735" y="461"/>
                      </a:cubicBezTo>
                      <a:cubicBezTo>
                        <a:pt x="735" y="464"/>
                        <a:pt x="734" y="472"/>
                        <a:pt x="732" y="480"/>
                      </a:cubicBezTo>
                      <a:cubicBezTo>
                        <a:pt x="730" y="488"/>
                        <a:pt x="728" y="497"/>
                        <a:pt x="726" y="500"/>
                      </a:cubicBezTo>
                      <a:cubicBezTo>
                        <a:pt x="731" y="481"/>
                        <a:pt x="735" y="456"/>
                        <a:pt x="735" y="439"/>
                      </a:cubicBezTo>
                      <a:cubicBezTo>
                        <a:pt x="733" y="446"/>
                        <a:pt x="732" y="453"/>
                        <a:pt x="730" y="459"/>
                      </a:cubicBezTo>
                      <a:cubicBezTo>
                        <a:pt x="731" y="451"/>
                        <a:pt x="734" y="435"/>
                        <a:pt x="733" y="431"/>
                      </a:cubicBezTo>
                      <a:cubicBezTo>
                        <a:pt x="730" y="447"/>
                        <a:pt x="727" y="462"/>
                        <a:pt x="721" y="478"/>
                      </a:cubicBezTo>
                      <a:cubicBezTo>
                        <a:pt x="717" y="491"/>
                        <a:pt x="712" y="503"/>
                        <a:pt x="707" y="515"/>
                      </a:cubicBezTo>
                      <a:cubicBezTo>
                        <a:pt x="713" y="500"/>
                        <a:pt x="719" y="480"/>
                        <a:pt x="720" y="468"/>
                      </a:cubicBezTo>
                      <a:cubicBezTo>
                        <a:pt x="717" y="475"/>
                        <a:pt x="715" y="483"/>
                        <a:pt x="713" y="490"/>
                      </a:cubicBezTo>
                      <a:cubicBezTo>
                        <a:pt x="713" y="489"/>
                        <a:pt x="713" y="488"/>
                        <a:pt x="712" y="488"/>
                      </a:cubicBezTo>
                      <a:cubicBezTo>
                        <a:pt x="711" y="491"/>
                        <a:pt x="709" y="495"/>
                        <a:pt x="708" y="498"/>
                      </a:cubicBezTo>
                      <a:cubicBezTo>
                        <a:pt x="708" y="498"/>
                        <a:pt x="708" y="498"/>
                        <a:pt x="708" y="498"/>
                      </a:cubicBezTo>
                      <a:cubicBezTo>
                        <a:pt x="708" y="498"/>
                        <a:pt x="708" y="498"/>
                        <a:pt x="708" y="498"/>
                      </a:cubicBezTo>
                      <a:cubicBezTo>
                        <a:pt x="708" y="498"/>
                        <a:pt x="708" y="498"/>
                        <a:pt x="707" y="498"/>
                      </a:cubicBezTo>
                      <a:cubicBezTo>
                        <a:pt x="708" y="498"/>
                        <a:pt x="708" y="498"/>
                        <a:pt x="708" y="498"/>
                      </a:cubicBezTo>
                      <a:cubicBezTo>
                        <a:pt x="706" y="501"/>
                        <a:pt x="706" y="501"/>
                        <a:pt x="706" y="501"/>
                      </a:cubicBezTo>
                      <a:cubicBezTo>
                        <a:pt x="699" y="516"/>
                        <a:pt x="692" y="532"/>
                        <a:pt x="684" y="546"/>
                      </a:cubicBezTo>
                      <a:cubicBezTo>
                        <a:pt x="676" y="561"/>
                        <a:pt x="666" y="573"/>
                        <a:pt x="655" y="585"/>
                      </a:cubicBezTo>
                      <a:cubicBezTo>
                        <a:pt x="645" y="596"/>
                        <a:pt x="633" y="607"/>
                        <a:pt x="622" y="619"/>
                      </a:cubicBezTo>
                      <a:cubicBezTo>
                        <a:pt x="608" y="634"/>
                        <a:pt x="591" y="647"/>
                        <a:pt x="573" y="658"/>
                      </a:cubicBezTo>
                      <a:cubicBezTo>
                        <a:pt x="555" y="669"/>
                        <a:pt x="536" y="678"/>
                        <a:pt x="517" y="687"/>
                      </a:cubicBezTo>
                      <a:cubicBezTo>
                        <a:pt x="481" y="704"/>
                        <a:pt x="441" y="715"/>
                        <a:pt x="400" y="719"/>
                      </a:cubicBezTo>
                      <a:cubicBezTo>
                        <a:pt x="391" y="719"/>
                        <a:pt x="382" y="720"/>
                        <a:pt x="372" y="720"/>
                      </a:cubicBezTo>
                      <a:cubicBezTo>
                        <a:pt x="340" y="720"/>
                        <a:pt x="308" y="715"/>
                        <a:pt x="278" y="705"/>
                      </a:cubicBezTo>
                      <a:cubicBezTo>
                        <a:pt x="205" y="681"/>
                        <a:pt x="143" y="635"/>
                        <a:pt x="100" y="578"/>
                      </a:cubicBezTo>
                      <a:cubicBezTo>
                        <a:pt x="58" y="520"/>
                        <a:pt x="34" y="450"/>
                        <a:pt x="34" y="378"/>
                      </a:cubicBezTo>
                      <a:cubicBezTo>
                        <a:pt x="35" y="336"/>
                        <a:pt x="42" y="292"/>
                        <a:pt x="58" y="250"/>
                      </a:cubicBezTo>
                      <a:cubicBezTo>
                        <a:pt x="73" y="208"/>
                        <a:pt x="97" y="170"/>
                        <a:pt x="125" y="137"/>
                      </a:cubicBezTo>
                      <a:cubicBezTo>
                        <a:pt x="135" y="125"/>
                        <a:pt x="149" y="111"/>
                        <a:pt x="166" y="98"/>
                      </a:cubicBezTo>
                      <a:cubicBezTo>
                        <a:pt x="183" y="84"/>
                        <a:pt x="202" y="71"/>
                        <a:pt x="223" y="61"/>
                      </a:cubicBezTo>
                      <a:cubicBezTo>
                        <a:pt x="243" y="50"/>
                        <a:pt x="265" y="41"/>
                        <a:pt x="284" y="35"/>
                      </a:cubicBezTo>
                      <a:cubicBezTo>
                        <a:pt x="304" y="29"/>
                        <a:pt x="321" y="25"/>
                        <a:pt x="335" y="21"/>
                      </a:cubicBezTo>
                      <a:cubicBezTo>
                        <a:pt x="299" y="27"/>
                        <a:pt x="263" y="38"/>
                        <a:pt x="229" y="54"/>
                      </a:cubicBezTo>
                      <a:cubicBezTo>
                        <a:pt x="195" y="69"/>
                        <a:pt x="164" y="90"/>
                        <a:pt x="137" y="115"/>
                      </a:cubicBezTo>
                      <a:cubicBezTo>
                        <a:pt x="165" y="87"/>
                        <a:pt x="198" y="63"/>
                        <a:pt x="235" y="46"/>
                      </a:cubicBezTo>
                      <a:cubicBezTo>
                        <a:pt x="271" y="29"/>
                        <a:pt x="311" y="18"/>
                        <a:pt x="352" y="15"/>
                      </a:cubicBezTo>
                      <a:cubicBezTo>
                        <a:pt x="363" y="14"/>
                        <a:pt x="374" y="13"/>
                        <a:pt x="385" y="13"/>
                      </a:cubicBezTo>
                      <a:cubicBezTo>
                        <a:pt x="414" y="13"/>
                        <a:pt x="444" y="17"/>
                        <a:pt x="472" y="24"/>
                      </a:cubicBezTo>
                      <a:cubicBezTo>
                        <a:pt x="511" y="34"/>
                        <a:pt x="548" y="50"/>
                        <a:pt x="582" y="71"/>
                      </a:cubicBezTo>
                      <a:cubicBezTo>
                        <a:pt x="551" y="51"/>
                        <a:pt x="517" y="35"/>
                        <a:pt x="481" y="25"/>
                      </a:cubicBezTo>
                      <a:cubicBezTo>
                        <a:pt x="448" y="16"/>
                        <a:pt x="415" y="12"/>
                        <a:pt x="381" y="12"/>
                      </a:cubicBezTo>
                      <a:cubicBezTo>
                        <a:pt x="378" y="12"/>
                        <a:pt x="375" y="12"/>
                        <a:pt x="371" y="12"/>
                      </a:cubicBezTo>
                      <a:cubicBezTo>
                        <a:pt x="334" y="13"/>
                        <a:pt x="298" y="19"/>
                        <a:pt x="263" y="31"/>
                      </a:cubicBezTo>
                      <a:cubicBezTo>
                        <a:pt x="228" y="43"/>
                        <a:pt x="195" y="60"/>
                        <a:pt x="166" y="82"/>
                      </a:cubicBezTo>
                      <a:cubicBezTo>
                        <a:pt x="106" y="125"/>
                        <a:pt x="61" y="186"/>
                        <a:pt x="35" y="254"/>
                      </a:cubicBezTo>
                      <a:cubicBezTo>
                        <a:pt x="10" y="323"/>
                        <a:pt x="5" y="398"/>
                        <a:pt x="21" y="469"/>
                      </a:cubicBezTo>
                      <a:cubicBezTo>
                        <a:pt x="10" y="428"/>
                        <a:pt x="6" y="384"/>
                        <a:pt x="10" y="339"/>
                      </a:cubicBezTo>
                      <a:cubicBezTo>
                        <a:pt x="14" y="295"/>
                        <a:pt x="26" y="250"/>
                        <a:pt x="46" y="209"/>
                      </a:cubicBezTo>
                      <a:cubicBezTo>
                        <a:pt x="67" y="167"/>
                        <a:pt x="95" y="130"/>
                        <a:pt x="130" y="98"/>
                      </a:cubicBezTo>
                      <a:cubicBezTo>
                        <a:pt x="165" y="67"/>
                        <a:pt x="206" y="42"/>
                        <a:pt x="249" y="26"/>
                      </a:cubicBezTo>
                      <a:cubicBezTo>
                        <a:pt x="291" y="10"/>
                        <a:pt x="335" y="3"/>
                        <a:pt x="379" y="3"/>
                      </a:cubicBezTo>
                      <a:cubicBezTo>
                        <a:pt x="381" y="3"/>
                        <a:pt x="383" y="3"/>
                        <a:pt x="386" y="3"/>
                      </a:cubicBezTo>
                      <a:cubicBezTo>
                        <a:pt x="431" y="3"/>
                        <a:pt x="476" y="13"/>
                        <a:pt x="517" y="29"/>
                      </a:cubicBezTo>
                      <a:cubicBezTo>
                        <a:pt x="539" y="37"/>
                        <a:pt x="560" y="47"/>
                        <a:pt x="580" y="60"/>
                      </a:cubicBezTo>
                      <a:cubicBezTo>
                        <a:pt x="593" y="67"/>
                        <a:pt x="605" y="76"/>
                        <a:pt x="617" y="85"/>
                      </a:cubicBezTo>
                      <a:cubicBezTo>
                        <a:pt x="607" y="77"/>
                        <a:pt x="597" y="70"/>
                        <a:pt x="586" y="63"/>
                      </a:cubicBezTo>
                      <a:cubicBezTo>
                        <a:pt x="549" y="38"/>
                        <a:pt x="507" y="20"/>
                        <a:pt x="462" y="9"/>
                      </a:cubicBezTo>
                      <a:cubicBezTo>
                        <a:pt x="434" y="3"/>
                        <a:pt x="406" y="0"/>
                        <a:pt x="3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8" name="Freeform 16"/>
                <p:cNvSpPr>
                  <a:spLocks/>
                </p:cNvSpPr>
                <p:nvPr/>
              </p:nvSpPr>
              <p:spPr bwMode="auto">
                <a:xfrm>
                  <a:off x="6078538" y="2816226"/>
                  <a:ext cx="42863" cy="95250"/>
                </a:xfrm>
                <a:custGeom>
                  <a:avLst/>
                  <a:gdLst/>
                  <a:ahLst/>
                  <a:cxnLst>
                    <a:cxn ang="0">
                      <a:pos x="24" y="0"/>
                    </a:cxn>
                    <a:cxn ang="0">
                      <a:pos x="0" y="53"/>
                    </a:cxn>
                    <a:cxn ang="0">
                      <a:pos x="24" y="0"/>
                    </a:cxn>
                  </a:cxnLst>
                  <a:rect l="0" t="0" r="r" b="b"/>
                  <a:pathLst>
                    <a:path w="24" h="53">
                      <a:moveTo>
                        <a:pt x="24" y="0"/>
                      </a:moveTo>
                      <a:cubicBezTo>
                        <a:pt x="0" y="53"/>
                        <a:pt x="0" y="53"/>
                        <a:pt x="0" y="53"/>
                      </a:cubicBezTo>
                      <a:cubicBezTo>
                        <a:pt x="8" y="40"/>
                        <a:pt x="18" y="17"/>
                        <a:pt x="2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89" name="Freeform 17"/>
                <p:cNvSpPr>
                  <a:spLocks noEditPoints="1"/>
                </p:cNvSpPr>
                <p:nvPr/>
              </p:nvSpPr>
              <p:spPr bwMode="auto">
                <a:xfrm>
                  <a:off x="4794250" y="1916113"/>
                  <a:ext cx="1384300" cy="690563"/>
                </a:xfrm>
                <a:custGeom>
                  <a:avLst/>
                  <a:gdLst/>
                  <a:ahLst/>
                  <a:cxnLst>
                    <a:cxn ang="0">
                      <a:pos x="0" y="381"/>
                    </a:cxn>
                    <a:cxn ang="0">
                      <a:pos x="0" y="380"/>
                    </a:cxn>
                    <a:cxn ang="0">
                      <a:pos x="0" y="376"/>
                    </a:cxn>
                    <a:cxn ang="0">
                      <a:pos x="0" y="380"/>
                    </a:cxn>
                    <a:cxn ang="0">
                      <a:pos x="733" y="241"/>
                    </a:cxn>
                    <a:cxn ang="0">
                      <a:pos x="733" y="241"/>
                    </a:cxn>
                    <a:cxn ang="0">
                      <a:pos x="112" y="109"/>
                    </a:cxn>
                    <a:cxn ang="0">
                      <a:pos x="26" y="237"/>
                    </a:cxn>
                    <a:cxn ang="0">
                      <a:pos x="0" y="376"/>
                    </a:cxn>
                    <a:cxn ang="0">
                      <a:pos x="1" y="341"/>
                    </a:cxn>
                    <a:cxn ang="0">
                      <a:pos x="52" y="184"/>
                    </a:cxn>
                    <a:cxn ang="0">
                      <a:pos x="112" y="108"/>
                    </a:cxn>
                    <a:cxn ang="0">
                      <a:pos x="733" y="241"/>
                    </a:cxn>
                    <a:cxn ang="0">
                      <a:pos x="634" y="101"/>
                    </a:cxn>
                    <a:cxn ang="0">
                      <a:pos x="637" y="104"/>
                    </a:cxn>
                    <a:cxn ang="0">
                      <a:pos x="634" y="101"/>
                    </a:cxn>
                    <a:cxn ang="0">
                      <a:pos x="112" y="108"/>
                    </a:cxn>
                    <a:cxn ang="0">
                      <a:pos x="185" y="52"/>
                    </a:cxn>
                    <a:cxn ang="0">
                      <a:pos x="182" y="54"/>
                    </a:cxn>
                    <a:cxn ang="0">
                      <a:pos x="185" y="52"/>
                    </a:cxn>
                    <a:cxn ang="0">
                      <a:pos x="634" y="101"/>
                    </a:cxn>
                    <a:cxn ang="0">
                      <a:pos x="270" y="15"/>
                    </a:cxn>
                    <a:cxn ang="0">
                      <a:pos x="270" y="15"/>
                    </a:cxn>
                    <a:cxn ang="0">
                      <a:pos x="465" y="11"/>
                    </a:cxn>
                    <a:cxn ang="0">
                      <a:pos x="557" y="46"/>
                    </a:cxn>
                    <a:cxn ang="0">
                      <a:pos x="465" y="11"/>
                    </a:cxn>
                    <a:cxn ang="0">
                      <a:pos x="379" y="0"/>
                    </a:cxn>
                    <a:cxn ang="0">
                      <a:pos x="379" y="0"/>
                    </a:cxn>
                    <a:cxn ang="0">
                      <a:pos x="270" y="15"/>
                    </a:cxn>
                    <a:cxn ang="0">
                      <a:pos x="270" y="15"/>
                    </a:cxn>
                    <a:cxn ang="0">
                      <a:pos x="376" y="0"/>
                    </a:cxn>
                    <a:cxn ang="0">
                      <a:pos x="376" y="0"/>
                    </a:cxn>
                    <a:cxn ang="0">
                      <a:pos x="376" y="0"/>
                    </a:cxn>
                  </a:cxnLst>
                  <a:rect l="0" t="0" r="r" b="b"/>
                  <a:pathLst>
                    <a:path w="768" h="381">
                      <a:moveTo>
                        <a:pt x="0" y="380"/>
                      </a:moveTo>
                      <a:cubicBezTo>
                        <a:pt x="0" y="381"/>
                        <a:pt x="0" y="381"/>
                        <a:pt x="0" y="381"/>
                      </a:cubicBezTo>
                      <a:cubicBezTo>
                        <a:pt x="0" y="380"/>
                        <a:pt x="0" y="380"/>
                        <a:pt x="0" y="380"/>
                      </a:cubicBezTo>
                      <a:cubicBezTo>
                        <a:pt x="0" y="380"/>
                        <a:pt x="0" y="380"/>
                        <a:pt x="0" y="380"/>
                      </a:cubicBezTo>
                      <a:moveTo>
                        <a:pt x="0" y="376"/>
                      </a:moveTo>
                      <a:cubicBezTo>
                        <a:pt x="0" y="376"/>
                        <a:pt x="0" y="376"/>
                        <a:pt x="0" y="376"/>
                      </a:cubicBezTo>
                      <a:cubicBezTo>
                        <a:pt x="0" y="378"/>
                        <a:pt x="0" y="380"/>
                        <a:pt x="0" y="380"/>
                      </a:cubicBezTo>
                      <a:cubicBezTo>
                        <a:pt x="0" y="380"/>
                        <a:pt x="0" y="380"/>
                        <a:pt x="0" y="380"/>
                      </a:cubicBezTo>
                      <a:cubicBezTo>
                        <a:pt x="0" y="380"/>
                        <a:pt x="0" y="378"/>
                        <a:pt x="0" y="376"/>
                      </a:cubicBezTo>
                      <a:moveTo>
                        <a:pt x="733" y="241"/>
                      </a:moveTo>
                      <a:cubicBezTo>
                        <a:pt x="754" y="289"/>
                        <a:pt x="763" y="334"/>
                        <a:pt x="768" y="370"/>
                      </a:cubicBezTo>
                      <a:cubicBezTo>
                        <a:pt x="763" y="334"/>
                        <a:pt x="754" y="289"/>
                        <a:pt x="733" y="241"/>
                      </a:cubicBezTo>
                      <a:moveTo>
                        <a:pt x="112" y="108"/>
                      </a:moveTo>
                      <a:cubicBezTo>
                        <a:pt x="112" y="108"/>
                        <a:pt x="112" y="108"/>
                        <a:pt x="112" y="109"/>
                      </a:cubicBezTo>
                      <a:cubicBezTo>
                        <a:pt x="87" y="133"/>
                        <a:pt x="68" y="158"/>
                        <a:pt x="52" y="184"/>
                      </a:cubicBezTo>
                      <a:cubicBezTo>
                        <a:pt x="42" y="202"/>
                        <a:pt x="33" y="220"/>
                        <a:pt x="26" y="237"/>
                      </a:cubicBezTo>
                      <a:cubicBezTo>
                        <a:pt x="10" y="279"/>
                        <a:pt x="4" y="316"/>
                        <a:pt x="1" y="341"/>
                      </a:cubicBezTo>
                      <a:cubicBezTo>
                        <a:pt x="0" y="358"/>
                        <a:pt x="0" y="370"/>
                        <a:pt x="0" y="376"/>
                      </a:cubicBezTo>
                      <a:cubicBezTo>
                        <a:pt x="0" y="376"/>
                        <a:pt x="0" y="376"/>
                        <a:pt x="0" y="376"/>
                      </a:cubicBezTo>
                      <a:cubicBezTo>
                        <a:pt x="0" y="370"/>
                        <a:pt x="0" y="358"/>
                        <a:pt x="1" y="341"/>
                      </a:cubicBezTo>
                      <a:cubicBezTo>
                        <a:pt x="4" y="316"/>
                        <a:pt x="10" y="279"/>
                        <a:pt x="26" y="237"/>
                      </a:cubicBezTo>
                      <a:cubicBezTo>
                        <a:pt x="33" y="220"/>
                        <a:pt x="42" y="202"/>
                        <a:pt x="52" y="184"/>
                      </a:cubicBezTo>
                      <a:cubicBezTo>
                        <a:pt x="68" y="158"/>
                        <a:pt x="87" y="133"/>
                        <a:pt x="112" y="109"/>
                      </a:cubicBezTo>
                      <a:cubicBezTo>
                        <a:pt x="112" y="108"/>
                        <a:pt x="112" y="108"/>
                        <a:pt x="112" y="108"/>
                      </a:cubicBezTo>
                      <a:moveTo>
                        <a:pt x="637" y="104"/>
                      </a:moveTo>
                      <a:cubicBezTo>
                        <a:pt x="682" y="145"/>
                        <a:pt x="713" y="194"/>
                        <a:pt x="733" y="241"/>
                      </a:cubicBezTo>
                      <a:cubicBezTo>
                        <a:pt x="713" y="194"/>
                        <a:pt x="682" y="145"/>
                        <a:pt x="637" y="104"/>
                      </a:cubicBezTo>
                      <a:moveTo>
                        <a:pt x="634" y="101"/>
                      </a:moveTo>
                      <a:cubicBezTo>
                        <a:pt x="634" y="101"/>
                        <a:pt x="634" y="101"/>
                        <a:pt x="634" y="101"/>
                      </a:cubicBezTo>
                      <a:cubicBezTo>
                        <a:pt x="635" y="102"/>
                        <a:pt x="636" y="103"/>
                        <a:pt x="637" y="104"/>
                      </a:cubicBezTo>
                      <a:cubicBezTo>
                        <a:pt x="636" y="103"/>
                        <a:pt x="635" y="102"/>
                        <a:pt x="634" y="101"/>
                      </a:cubicBezTo>
                      <a:cubicBezTo>
                        <a:pt x="634" y="101"/>
                        <a:pt x="634" y="101"/>
                        <a:pt x="634" y="101"/>
                      </a:cubicBezTo>
                      <a:moveTo>
                        <a:pt x="182" y="54"/>
                      </a:moveTo>
                      <a:cubicBezTo>
                        <a:pt x="156" y="69"/>
                        <a:pt x="133" y="88"/>
                        <a:pt x="112" y="108"/>
                      </a:cubicBezTo>
                      <a:cubicBezTo>
                        <a:pt x="133" y="88"/>
                        <a:pt x="156" y="69"/>
                        <a:pt x="182" y="54"/>
                      </a:cubicBezTo>
                      <a:moveTo>
                        <a:pt x="185" y="52"/>
                      </a:moveTo>
                      <a:cubicBezTo>
                        <a:pt x="184" y="53"/>
                        <a:pt x="183" y="53"/>
                        <a:pt x="182" y="54"/>
                      </a:cubicBezTo>
                      <a:cubicBezTo>
                        <a:pt x="182" y="54"/>
                        <a:pt x="182" y="54"/>
                        <a:pt x="182" y="54"/>
                      </a:cubicBezTo>
                      <a:cubicBezTo>
                        <a:pt x="182" y="54"/>
                        <a:pt x="182" y="54"/>
                        <a:pt x="182" y="54"/>
                      </a:cubicBezTo>
                      <a:cubicBezTo>
                        <a:pt x="183" y="53"/>
                        <a:pt x="184" y="53"/>
                        <a:pt x="185" y="52"/>
                      </a:cubicBezTo>
                      <a:moveTo>
                        <a:pt x="557" y="46"/>
                      </a:moveTo>
                      <a:cubicBezTo>
                        <a:pt x="585" y="61"/>
                        <a:pt x="611" y="80"/>
                        <a:pt x="634" y="101"/>
                      </a:cubicBezTo>
                      <a:cubicBezTo>
                        <a:pt x="611" y="80"/>
                        <a:pt x="585" y="61"/>
                        <a:pt x="557" y="46"/>
                      </a:cubicBezTo>
                      <a:moveTo>
                        <a:pt x="270" y="15"/>
                      </a:moveTo>
                      <a:cubicBezTo>
                        <a:pt x="240" y="24"/>
                        <a:pt x="211" y="37"/>
                        <a:pt x="185" y="52"/>
                      </a:cubicBezTo>
                      <a:cubicBezTo>
                        <a:pt x="211" y="37"/>
                        <a:pt x="240" y="24"/>
                        <a:pt x="270" y="15"/>
                      </a:cubicBezTo>
                      <a:moveTo>
                        <a:pt x="465" y="11"/>
                      </a:moveTo>
                      <a:cubicBezTo>
                        <a:pt x="465" y="11"/>
                        <a:pt x="465" y="11"/>
                        <a:pt x="465" y="11"/>
                      </a:cubicBezTo>
                      <a:cubicBezTo>
                        <a:pt x="497" y="19"/>
                        <a:pt x="528" y="31"/>
                        <a:pt x="557" y="46"/>
                      </a:cubicBezTo>
                      <a:cubicBezTo>
                        <a:pt x="557" y="46"/>
                        <a:pt x="557" y="46"/>
                        <a:pt x="557" y="46"/>
                      </a:cubicBezTo>
                      <a:cubicBezTo>
                        <a:pt x="557" y="46"/>
                        <a:pt x="557" y="46"/>
                        <a:pt x="557" y="46"/>
                      </a:cubicBezTo>
                      <a:cubicBezTo>
                        <a:pt x="528" y="31"/>
                        <a:pt x="497" y="19"/>
                        <a:pt x="465" y="11"/>
                      </a:cubicBezTo>
                      <a:cubicBezTo>
                        <a:pt x="465" y="11"/>
                        <a:pt x="465" y="11"/>
                        <a:pt x="465" y="11"/>
                      </a:cubicBezTo>
                      <a:moveTo>
                        <a:pt x="379" y="0"/>
                      </a:moveTo>
                      <a:cubicBezTo>
                        <a:pt x="408" y="1"/>
                        <a:pt x="437" y="4"/>
                        <a:pt x="465" y="11"/>
                      </a:cubicBezTo>
                      <a:cubicBezTo>
                        <a:pt x="437" y="4"/>
                        <a:pt x="408" y="1"/>
                        <a:pt x="379" y="0"/>
                      </a:cubicBezTo>
                      <a:moveTo>
                        <a:pt x="376" y="0"/>
                      </a:moveTo>
                      <a:cubicBezTo>
                        <a:pt x="340" y="0"/>
                        <a:pt x="304" y="5"/>
                        <a:pt x="270" y="15"/>
                      </a:cubicBezTo>
                      <a:cubicBezTo>
                        <a:pt x="270" y="15"/>
                        <a:pt x="270" y="15"/>
                        <a:pt x="270" y="15"/>
                      </a:cubicBezTo>
                      <a:cubicBezTo>
                        <a:pt x="270" y="15"/>
                        <a:pt x="270" y="15"/>
                        <a:pt x="270" y="15"/>
                      </a:cubicBezTo>
                      <a:cubicBezTo>
                        <a:pt x="304" y="5"/>
                        <a:pt x="340" y="0"/>
                        <a:pt x="376" y="0"/>
                      </a:cubicBezTo>
                      <a:moveTo>
                        <a:pt x="376" y="0"/>
                      </a:moveTo>
                      <a:cubicBezTo>
                        <a:pt x="376" y="0"/>
                        <a:pt x="376" y="0"/>
                        <a:pt x="376" y="0"/>
                      </a:cubicBezTo>
                      <a:cubicBezTo>
                        <a:pt x="376" y="0"/>
                        <a:pt x="376" y="0"/>
                        <a:pt x="376" y="0"/>
                      </a:cubicBezTo>
                      <a:cubicBezTo>
                        <a:pt x="377" y="0"/>
                        <a:pt x="378" y="0"/>
                        <a:pt x="379" y="0"/>
                      </a:cubicBezTo>
                      <a:cubicBezTo>
                        <a:pt x="378" y="0"/>
                        <a:pt x="377" y="0"/>
                        <a:pt x="3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sp>
              <p:nvSpPr>
                <p:cNvPr id="90" name="Freeform 18"/>
                <p:cNvSpPr>
                  <a:spLocks noEditPoints="1"/>
                </p:cNvSpPr>
                <p:nvPr/>
              </p:nvSpPr>
              <p:spPr bwMode="auto">
                <a:xfrm>
                  <a:off x="5156200" y="1938338"/>
                  <a:ext cx="930275" cy="373063"/>
                </a:xfrm>
                <a:custGeom>
                  <a:avLst/>
                  <a:gdLst/>
                  <a:ahLst/>
                  <a:cxnLst>
                    <a:cxn ang="0">
                      <a:pos x="514" y="203"/>
                    </a:cxn>
                    <a:cxn ang="0">
                      <a:pos x="516" y="206"/>
                    </a:cxn>
                    <a:cxn ang="0">
                      <a:pos x="514" y="203"/>
                    </a:cxn>
                    <a:cxn ang="0">
                      <a:pos x="454" y="121"/>
                    </a:cxn>
                    <a:cxn ang="0">
                      <a:pos x="514" y="203"/>
                    </a:cxn>
                    <a:cxn ang="0">
                      <a:pos x="454" y="121"/>
                    </a:cxn>
                    <a:cxn ang="0">
                      <a:pos x="51" y="22"/>
                    </a:cxn>
                    <a:cxn ang="0">
                      <a:pos x="51" y="22"/>
                    </a:cxn>
                    <a:cxn ang="0">
                      <a:pos x="13" y="38"/>
                    </a:cxn>
                    <a:cxn ang="0">
                      <a:pos x="0" y="44"/>
                    </a:cxn>
                    <a:cxn ang="0">
                      <a:pos x="13" y="38"/>
                    </a:cxn>
                    <a:cxn ang="0">
                      <a:pos x="51" y="22"/>
                    </a:cxn>
                    <a:cxn ang="0">
                      <a:pos x="51" y="22"/>
                    </a:cxn>
                    <a:cxn ang="0">
                      <a:pos x="280" y="15"/>
                    </a:cxn>
                    <a:cxn ang="0">
                      <a:pos x="282" y="15"/>
                    </a:cxn>
                    <a:cxn ang="0">
                      <a:pos x="310" y="25"/>
                    </a:cxn>
                    <a:cxn ang="0">
                      <a:pos x="373" y="56"/>
                    </a:cxn>
                    <a:cxn ang="0">
                      <a:pos x="410" y="81"/>
                    </a:cxn>
                    <a:cxn ang="0">
                      <a:pos x="454" y="121"/>
                    </a:cxn>
                    <a:cxn ang="0">
                      <a:pos x="454" y="121"/>
                    </a:cxn>
                    <a:cxn ang="0">
                      <a:pos x="454" y="121"/>
                    </a:cxn>
                    <a:cxn ang="0">
                      <a:pos x="410" y="81"/>
                    </a:cxn>
                    <a:cxn ang="0">
                      <a:pos x="373" y="56"/>
                    </a:cxn>
                    <a:cxn ang="0">
                      <a:pos x="310" y="25"/>
                    </a:cxn>
                    <a:cxn ang="0">
                      <a:pos x="282" y="15"/>
                    </a:cxn>
                    <a:cxn ang="0">
                      <a:pos x="280" y="15"/>
                    </a:cxn>
                    <a:cxn ang="0">
                      <a:pos x="191" y="1"/>
                    </a:cxn>
                    <a:cxn ang="0">
                      <a:pos x="280" y="15"/>
                    </a:cxn>
                    <a:cxn ang="0">
                      <a:pos x="191" y="1"/>
                    </a:cxn>
                    <a:cxn ang="0">
                      <a:pos x="175" y="0"/>
                    </a:cxn>
                    <a:cxn ang="0">
                      <a:pos x="51" y="22"/>
                    </a:cxn>
                    <a:cxn ang="0">
                      <a:pos x="175" y="0"/>
                    </a:cxn>
                    <a:cxn ang="0">
                      <a:pos x="176" y="0"/>
                    </a:cxn>
                    <a:cxn ang="0">
                      <a:pos x="175" y="0"/>
                    </a:cxn>
                    <a:cxn ang="0">
                      <a:pos x="176" y="0"/>
                    </a:cxn>
                    <a:cxn ang="0">
                      <a:pos x="176" y="0"/>
                    </a:cxn>
                    <a:cxn ang="0">
                      <a:pos x="176" y="0"/>
                    </a:cxn>
                    <a:cxn ang="0">
                      <a:pos x="176" y="0"/>
                    </a:cxn>
                    <a:cxn ang="0">
                      <a:pos x="191" y="1"/>
                    </a:cxn>
                    <a:cxn ang="0">
                      <a:pos x="191" y="1"/>
                    </a:cxn>
                    <a:cxn ang="0">
                      <a:pos x="191" y="1"/>
                    </a:cxn>
                    <a:cxn ang="0">
                      <a:pos x="176" y="0"/>
                    </a:cxn>
                  </a:cxnLst>
                  <a:rect l="0" t="0" r="r" b="b"/>
                  <a:pathLst>
                    <a:path w="516" h="206">
                      <a:moveTo>
                        <a:pt x="514" y="203"/>
                      </a:moveTo>
                      <a:cubicBezTo>
                        <a:pt x="515" y="204"/>
                        <a:pt x="515" y="205"/>
                        <a:pt x="516" y="206"/>
                      </a:cubicBezTo>
                      <a:cubicBezTo>
                        <a:pt x="515" y="205"/>
                        <a:pt x="515" y="204"/>
                        <a:pt x="514" y="203"/>
                      </a:cubicBezTo>
                      <a:moveTo>
                        <a:pt x="454" y="121"/>
                      </a:moveTo>
                      <a:cubicBezTo>
                        <a:pt x="478" y="146"/>
                        <a:pt x="498" y="174"/>
                        <a:pt x="514" y="203"/>
                      </a:cubicBezTo>
                      <a:cubicBezTo>
                        <a:pt x="498" y="174"/>
                        <a:pt x="478" y="146"/>
                        <a:pt x="454" y="121"/>
                      </a:cubicBezTo>
                      <a:moveTo>
                        <a:pt x="51" y="22"/>
                      </a:moveTo>
                      <a:cubicBezTo>
                        <a:pt x="51" y="22"/>
                        <a:pt x="51" y="22"/>
                        <a:pt x="51" y="22"/>
                      </a:cubicBezTo>
                      <a:cubicBezTo>
                        <a:pt x="35" y="28"/>
                        <a:pt x="22" y="33"/>
                        <a:pt x="13" y="38"/>
                      </a:cubicBezTo>
                      <a:cubicBezTo>
                        <a:pt x="5" y="42"/>
                        <a:pt x="0" y="44"/>
                        <a:pt x="0" y="44"/>
                      </a:cubicBezTo>
                      <a:cubicBezTo>
                        <a:pt x="0" y="44"/>
                        <a:pt x="5" y="42"/>
                        <a:pt x="13" y="38"/>
                      </a:cubicBezTo>
                      <a:cubicBezTo>
                        <a:pt x="22" y="33"/>
                        <a:pt x="35" y="28"/>
                        <a:pt x="51" y="22"/>
                      </a:cubicBezTo>
                      <a:cubicBezTo>
                        <a:pt x="51" y="22"/>
                        <a:pt x="51" y="22"/>
                        <a:pt x="51" y="22"/>
                      </a:cubicBezTo>
                      <a:moveTo>
                        <a:pt x="280" y="15"/>
                      </a:moveTo>
                      <a:cubicBezTo>
                        <a:pt x="280" y="15"/>
                        <a:pt x="281" y="15"/>
                        <a:pt x="282" y="15"/>
                      </a:cubicBezTo>
                      <a:cubicBezTo>
                        <a:pt x="291" y="18"/>
                        <a:pt x="301" y="21"/>
                        <a:pt x="310" y="25"/>
                      </a:cubicBezTo>
                      <a:cubicBezTo>
                        <a:pt x="332" y="33"/>
                        <a:pt x="353" y="43"/>
                        <a:pt x="373" y="56"/>
                      </a:cubicBezTo>
                      <a:cubicBezTo>
                        <a:pt x="386" y="63"/>
                        <a:pt x="398" y="72"/>
                        <a:pt x="410" y="81"/>
                      </a:cubicBezTo>
                      <a:cubicBezTo>
                        <a:pt x="426" y="93"/>
                        <a:pt x="441" y="107"/>
                        <a:pt x="454" y="121"/>
                      </a:cubicBezTo>
                      <a:cubicBezTo>
                        <a:pt x="454" y="121"/>
                        <a:pt x="454" y="121"/>
                        <a:pt x="454" y="121"/>
                      </a:cubicBezTo>
                      <a:cubicBezTo>
                        <a:pt x="454" y="121"/>
                        <a:pt x="454" y="121"/>
                        <a:pt x="454" y="121"/>
                      </a:cubicBezTo>
                      <a:cubicBezTo>
                        <a:pt x="441" y="107"/>
                        <a:pt x="426" y="93"/>
                        <a:pt x="410" y="81"/>
                      </a:cubicBezTo>
                      <a:cubicBezTo>
                        <a:pt x="398" y="72"/>
                        <a:pt x="386" y="63"/>
                        <a:pt x="373" y="56"/>
                      </a:cubicBezTo>
                      <a:cubicBezTo>
                        <a:pt x="353" y="43"/>
                        <a:pt x="332" y="33"/>
                        <a:pt x="310" y="25"/>
                      </a:cubicBezTo>
                      <a:cubicBezTo>
                        <a:pt x="301" y="21"/>
                        <a:pt x="291" y="18"/>
                        <a:pt x="282" y="15"/>
                      </a:cubicBezTo>
                      <a:cubicBezTo>
                        <a:pt x="281" y="15"/>
                        <a:pt x="280" y="15"/>
                        <a:pt x="280" y="15"/>
                      </a:cubicBezTo>
                      <a:moveTo>
                        <a:pt x="191" y="1"/>
                      </a:moveTo>
                      <a:cubicBezTo>
                        <a:pt x="219" y="2"/>
                        <a:pt x="249" y="6"/>
                        <a:pt x="280" y="15"/>
                      </a:cubicBezTo>
                      <a:cubicBezTo>
                        <a:pt x="249" y="6"/>
                        <a:pt x="219" y="2"/>
                        <a:pt x="191" y="1"/>
                      </a:cubicBezTo>
                      <a:moveTo>
                        <a:pt x="175" y="0"/>
                      </a:moveTo>
                      <a:cubicBezTo>
                        <a:pt x="124" y="1"/>
                        <a:pt x="81" y="11"/>
                        <a:pt x="51" y="22"/>
                      </a:cubicBezTo>
                      <a:cubicBezTo>
                        <a:pt x="81" y="11"/>
                        <a:pt x="124" y="1"/>
                        <a:pt x="175" y="0"/>
                      </a:cubicBezTo>
                      <a:moveTo>
                        <a:pt x="176" y="0"/>
                      </a:moveTo>
                      <a:cubicBezTo>
                        <a:pt x="176" y="0"/>
                        <a:pt x="175" y="0"/>
                        <a:pt x="175" y="0"/>
                      </a:cubicBezTo>
                      <a:cubicBezTo>
                        <a:pt x="175" y="0"/>
                        <a:pt x="176" y="0"/>
                        <a:pt x="176" y="0"/>
                      </a:cubicBezTo>
                      <a:moveTo>
                        <a:pt x="176" y="0"/>
                      </a:moveTo>
                      <a:cubicBezTo>
                        <a:pt x="176" y="0"/>
                        <a:pt x="176" y="0"/>
                        <a:pt x="176" y="0"/>
                      </a:cubicBezTo>
                      <a:cubicBezTo>
                        <a:pt x="176" y="0"/>
                        <a:pt x="176" y="0"/>
                        <a:pt x="176" y="0"/>
                      </a:cubicBezTo>
                      <a:cubicBezTo>
                        <a:pt x="181" y="0"/>
                        <a:pt x="186" y="0"/>
                        <a:pt x="191" y="1"/>
                      </a:cubicBezTo>
                      <a:cubicBezTo>
                        <a:pt x="191" y="1"/>
                        <a:pt x="191" y="1"/>
                        <a:pt x="191" y="1"/>
                      </a:cubicBezTo>
                      <a:cubicBezTo>
                        <a:pt x="191" y="1"/>
                        <a:pt x="191" y="1"/>
                        <a:pt x="191" y="1"/>
                      </a:cubicBezTo>
                      <a:cubicBezTo>
                        <a:pt x="186" y="0"/>
                        <a:pt x="181" y="0"/>
                        <a:pt x="1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en-US" sz="1600"/>
                </a:p>
              </p:txBody>
            </p:sp>
          </p:grpSp>
          <p:sp>
            <p:nvSpPr>
              <p:cNvPr id="112" name="TextBox 111"/>
              <p:cNvSpPr txBox="1"/>
              <p:nvPr/>
            </p:nvSpPr>
            <p:spPr>
              <a:xfrm>
                <a:off x="4948037" y="3267160"/>
                <a:ext cx="1734330" cy="1007199"/>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管理对象</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管理内容</a:t>
                </a:r>
                <a:endParaRPr lang="en-US" altLang="zh-CN" sz="1600" dirty="0">
                  <a:solidFill>
                    <a:schemeClr val="tx1">
                      <a:lumMod val="95000"/>
                      <a:lumOff val="5000"/>
                    </a:schemeClr>
                  </a:solidFill>
                  <a:latin typeface="黑体" panose="02010609060101010101" pitchFamily="49" charset="-122"/>
                  <a:ea typeface="黑体" panose="02010609060101010101" pitchFamily="49" charset="-122"/>
                </a:endParaRPr>
              </a:p>
              <a:p>
                <a:pPr marL="171450" indent="-171450">
                  <a:lnSpc>
                    <a:spcPct val="130000"/>
                  </a:lnSpc>
                  <a:buFont typeface="Arial" panose="020B0604020202020204" pitchFamily="34" charset="0"/>
                  <a:buChar char="•"/>
                </a:pPr>
                <a:r>
                  <a:rPr lang="zh-CN" altLang="en-US" sz="1600" dirty="0">
                    <a:solidFill>
                      <a:schemeClr val="tx1">
                        <a:lumMod val="95000"/>
                        <a:lumOff val="5000"/>
                      </a:schemeClr>
                    </a:solidFill>
                    <a:latin typeface="黑体" panose="02010609060101010101" pitchFamily="49" charset="-122"/>
                    <a:ea typeface="黑体" panose="02010609060101010101" pitchFamily="49" charset="-122"/>
                  </a:rPr>
                  <a:t>管理时间</a:t>
                </a:r>
                <a:endParaRPr lang="en-US" sz="1600" dirty="0">
                  <a:solidFill>
                    <a:schemeClr val="tx1">
                      <a:lumMod val="95000"/>
                      <a:lumOff val="5000"/>
                    </a:schemeClr>
                  </a:solidFill>
                  <a:latin typeface="黑体" panose="02010609060101010101" pitchFamily="49" charset="-122"/>
                  <a:ea typeface="黑体" panose="02010609060101010101" pitchFamily="49" charset="-122"/>
                </a:endParaRPr>
              </a:p>
            </p:txBody>
          </p:sp>
        </p:grpSp>
        <p:sp>
          <p:nvSpPr>
            <p:cNvPr id="8" name="TextBox 7"/>
            <p:cNvSpPr txBox="1"/>
            <p:nvPr/>
          </p:nvSpPr>
          <p:spPr>
            <a:xfrm>
              <a:off x="960024" y="2171144"/>
              <a:ext cx="1102982" cy="412421"/>
            </a:xfrm>
            <a:prstGeom prst="rect">
              <a:avLst/>
            </a:prstGeom>
            <a:noFill/>
          </p:spPr>
          <p:txBody>
            <a:bodyPr wrap="square" rtlCol="0">
              <a:spAutoFit/>
            </a:bodyPr>
            <a:lstStyle/>
            <a:p>
              <a:pPr>
                <a:lnSpc>
                  <a:spcPct val="130000"/>
                </a:lnSpc>
              </a:pPr>
              <a:r>
                <a:rPr lang="zh-CN" altLang="en-US" sz="1600" dirty="0" smtClean="0">
                  <a:latin typeface="黑体" panose="02010609060101010101" pitchFamily="49" charset="-122"/>
                  <a:ea typeface="黑体" panose="02010609060101010101" pitchFamily="49" charset="-122"/>
                  <a:hlinkClick r:id="rId8" action="ppaction://hlinksldjump"/>
                </a:rPr>
                <a:t>验收要求</a:t>
              </a:r>
              <a:endParaRPr lang="zh-CN" altLang="en-US" sz="1600" dirty="0">
                <a:latin typeface="黑体" panose="02010609060101010101" pitchFamily="49" charset="-122"/>
                <a:ea typeface="黑体" panose="02010609060101010101" pitchFamily="49" charset="-122"/>
              </a:endParaRPr>
            </a:p>
          </p:txBody>
        </p:sp>
        <p:sp>
          <p:nvSpPr>
            <p:cNvPr id="55" name="TextBox 54"/>
            <p:cNvSpPr txBox="1"/>
            <p:nvPr/>
          </p:nvSpPr>
          <p:spPr>
            <a:xfrm>
              <a:off x="3421496" y="1546700"/>
              <a:ext cx="1102491" cy="367024"/>
            </a:xfrm>
            <a:prstGeom prst="rect">
              <a:avLst/>
            </a:prstGeom>
            <a:noFill/>
          </p:spPr>
          <p:txBody>
            <a:bodyPr wrap="square" rtlCol="0">
              <a:spAutoFit/>
            </a:bodyPr>
            <a:lstStyle/>
            <a:p>
              <a:pPr>
                <a:lnSpc>
                  <a:spcPct val="130000"/>
                </a:lnSpc>
              </a:pPr>
              <a:r>
                <a:rPr lang="zh-CN" altLang="en-US" sz="1600" dirty="0" smtClean="0">
                  <a:latin typeface="黑体" panose="02010609060101010101" pitchFamily="49" charset="-122"/>
                  <a:ea typeface="黑体" panose="02010609060101010101" pitchFamily="49" charset="-122"/>
                  <a:hlinkClick r:id="rId3" action="ppaction://hlinksldjump"/>
                </a:rPr>
                <a:t>验收程序</a:t>
              </a:r>
              <a:endParaRPr lang="zh-CN" altLang="en-US" sz="1600" dirty="0">
                <a:latin typeface="黑体" panose="02010609060101010101" pitchFamily="49" charset="-122"/>
                <a:ea typeface="黑体" panose="02010609060101010101" pitchFamily="49" charset="-122"/>
              </a:endParaRPr>
            </a:p>
          </p:txBody>
        </p:sp>
        <p:sp>
          <p:nvSpPr>
            <p:cNvPr id="56" name="TextBox 55"/>
            <p:cNvSpPr txBox="1"/>
            <p:nvPr/>
          </p:nvSpPr>
          <p:spPr>
            <a:xfrm>
              <a:off x="6256042" y="2248712"/>
              <a:ext cx="1084898" cy="367024"/>
            </a:xfrm>
            <a:prstGeom prst="rect">
              <a:avLst/>
            </a:prstGeom>
            <a:noFill/>
          </p:spPr>
          <p:txBody>
            <a:bodyPr wrap="square" rtlCol="0">
              <a:spAutoFit/>
            </a:bodyPr>
            <a:lstStyle/>
            <a:p>
              <a:pPr>
                <a:lnSpc>
                  <a:spcPct val="130000"/>
                </a:lnSpc>
              </a:pPr>
              <a:r>
                <a:rPr lang="zh-CN" altLang="en-US" sz="1600" dirty="0" smtClean="0">
                  <a:latin typeface="黑体" panose="02010609060101010101" pitchFamily="49" charset="-122"/>
                  <a:ea typeface="黑体" panose="02010609060101010101" pitchFamily="49" charset="-122"/>
                  <a:hlinkClick r:id="rId9" action="ppaction://hlinksldjump"/>
                </a:rPr>
                <a:t>后期管理</a:t>
              </a:r>
              <a:endParaRPr lang="zh-CN" altLang="en-US" sz="1600" dirty="0">
                <a:latin typeface="黑体" panose="02010609060101010101" pitchFamily="49" charset="-122"/>
                <a:ea typeface="黑体" panose="02010609060101010101" pitchFamily="49" charset="-122"/>
              </a:endParaRPr>
            </a:p>
          </p:txBody>
        </p:sp>
      </p:grpSp>
      <p:sp>
        <p:nvSpPr>
          <p:cNvPr id="59" name="Rectangle 2"/>
          <p:cNvSpPr>
            <a:spLocks noGrp="1" noChangeArrowheads="1"/>
          </p:cNvSpPr>
          <p:nvPr>
            <p:ph type="title"/>
          </p:nvPr>
        </p:nvSpPr>
        <p:spPr>
          <a:xfrm>
            <a:off x="457200" y="171450"/>
            <a:ext cx="8229600" cy="514350"/>
          </a:xfrm>
        </p:spPr>
        <p:txBody>
          <a:bodyPr>
            <a:normAutofit/>
          </a:bodyPr>
          <a:lstStyle/>
          <a:p>
            <a:pPr algn="ctr" eaLnBrk="1" hangingPunct="1"/>
            <a:r>
              <a:rPr lang="zh-CN" altLang="en-US" sz="2000" dirty="0" smtClean="0">
                <a:latin typeface="黑体" pitchFamily="49" charset="-122"/>
                <a:ea typeface="黑体" pitchFamily="49" charset="-122"/>
              </a:rPr>
              <a:t>工程验收</a:t>
            </a:r>
          </a:p>
        </p:txBody>
      </p:sp>
    </p:spTree>
    <p:extLst>
      <p:ext uri="{BB962C8B-B14F-4D97-AF65-F5344CB8AC3E}">
        <p14:creationId xmlns:p14="http://schemas.microsoft.com/office/powerpoint/2010/main" val="4172616718"/>
      </p:ext>
    </p:extLst>
  </p:cSld>
  <p:clrMapOvr>
    <a:masterClrMapping/>
  </p:clrMapOvr>
  <p:transition spd="med" advClick="0" advTm="6000">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验收要求</a:t>
            </a:r>
          </a:p>
        </p:txBody>
      </p:sp>
      <p:grpSp>
        <p:nvGrpSpPr>
          <p:cNvPr id="32" name="组合 31"/>
          <p:cNvGrpSpPr/>
          <p:nvPr/>
        </p:nvGrpSpPr>
        <p:grpSpPr>
          <a:xfrm>
            <a:off x="539552" y="1221600"/>
            <a:ext cx="8151668" cy="2592465"/>
            <a:chOff x="539552" y="1340768"/>
            <a:chExt cx="8151668" cy="3456620"/>
          </a:xfrm>
        </p:grpSpPr>
        <p:grpSp>
          <p:nvGrpSpPr>
            <p:cNvPr id="33" name="组合 32"/>
            <p:cNvGrpSpPr/>
            <p:nvPr/>
          </p:nvGrpSpPr>
          <p:grpSpPr>
            <a:xfrm>
              <a:off x="4932040" y="1340768"/>
              <a:ext cx="3759180" cy="3456620"/>
              <a:chOff x="5220072" y="2089544"/>
              <a:chExt cx="3759180" cy="3456620"/>
            </a:xfrm>
          </p:grpSpPr>
          <p:cxnSp>
            <p:nvCxnSpPr>
              <p:cNvPr id="41" name="直接连接符 40"/>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42" name="组合 41"/>
              <p:cNvGrpSpPr/>
              <p:nvPr/>
            </p:nvGrpSpPr>
            <p:grpSpPr>
              <a:xfrm>
                <a:off x="5220072" y="2089544"/>
                <a:ext cx="3759180" cy="3456620"/>
                <a:chOff x="7581572" y="2089544"/>
                <a:chExt cx="3759180" cy="3456620"/>
              </a:xfrm>
            </p:grpSpPr>
            <p:sp>
              <p:nvSpPr>
                <p:cNvPr id="43" name="文本框 28"/>
                <p:cNvSpPr txBox="1"/>
                <p:nvPr/>
              </p:nvSpPr>
              <p:spPr>
                <a:xfrm>
                  <a:off x="7581572" y="2089544"/>
                  <a:ext cx="2851267"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验收范围</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sp>
              <p:nvSpPr>
                <p:cNvPr id="44" name="文本框 30"/>
                <p:cNvSpPr txBox="1"/>
                <p:nvPr/>
              </p:nvSpPr>
              <p:spPr>
                <a:xfrm>
                  <a:off x="7627589" y="2511271"/>
                  <a:ext cx="3713163" cy="77961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）与</a:t>
                  </a:r>
                  <a:r>
                    <a:rPr lang="zh-CN" altLang="en-US" sz="1400" kern="0" dirty="0">
                      <a:latin typeface="Times New Roman" panose="02020603050405020304" pitchFamily="18" charset="0"/>
                      <a:ea typeface="幼圆" panose="02010509060101010101" pitchFamily="49" charset="-122"/>
                    </a:rPr>
                    <a:t>场地环境评价确定的修复范围</a:t>
                  </a:r>
                  <a:r>
                    <a:rPr lang="zh-CN" altLang="en-US" sz="1400" kern="0" dirty="0" smtClean="0">
                      <a:latin typeface="Times New Roman" panose="02020603050405020304" pitchFamily="18" charset="0"/>
                      <a:ea typeface="幼圆" panose="02010509060101010101" pitchFamily="49" charset="-122"/>
                    </a:rPr>
                    <a:t>一致；</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kumimoji="0" lang="zh-CN" altLang="en-US"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）验收</a:t>
                  </a:r>
                  <a:r>
                    <a:rPr lang="zh-CN" altLang="en-US" sz="1400" kern="0" dirty="0">
                      <a:latin typeface="Times New Roman" panose="02020603050405020304" pitchFamily="18" charset="0"/>
                      <a:ea typeface="幼圆" panose="02010509060101010101" pitchFamily="49" charset="-122"/>
                    </a:rPr>
                    <a:t>对象：修复范围内的土壤和地下水</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
              <p:nvSpPr>
                <p:cNvPr id="45" name="文本框 34"/>
                <p:cNvSpPr txBox="1"/>
                <p:nvPr/>
              </p:nvSpPr>
              <p:spPr>
                <a:xfrm>
                  <a:off x="7586941" y="4629883"/>
                  <a:ext cx="2397119"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验收标准</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46" name="直接连接符 45"/>
                <p:cNvCxnSpPr/>
                <p:nvPr/>
              </p:nvCxnSpPr>
              <p:spPr>
                <a:xfrm>
                  <a:off x="7653339" y="5008399"/>
                  <a:ext cx="2784869" cy="0"/>
                </a:xfrm>
                <a:prstGeom prst="line">
                  <a:avLst/>
                </a:prstGeom>
                <a:noFill/>
                <a:ln w="25400" cap="flat" cmpd="sng" algn="ctr">
                  <a:solidFill>
                    <a:schemeClr val="tx1"/>
                  </a:solidFill>
                  <a:prstDash val="solid"/>
                  <a:headEnd type="oval"/>
                  <a:tailEnd type="oval"/>
                </a:ln>
                <a:effectLst/>
              </p:spPr>
            </p:cxnSp>
            <p:sp>
              <p:nvSpPr>
                <p:cNvPr id="47" name="文本框 37"/>
                <p:cNvSpPr txBox="1"/>
                <p:nvPr/>
              </p:nvSpPr>
              <p:spPr>
                <a:xfrm>
                  <a:off x="7586941" y="5111257"/>
                  <a:ext cx="3614530" cy="434907"/>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1400" kern="0" dirty="0" smtClean="0">
                      <a:latin typeface="Times New Roman" panose="02020603050405020304" pitchFamily="18" charset="0"/>
                      <a:ea typeface="幼圆" panose="02010509060101010101" pitchFamily="49" charset="-122"/>
                    </a:rPr>
                    <a:t>修复</a:t>
                  </a:r>
                  <a:r>
                    <a:rPr lang="zh-CN" altLang="en-US" sz="1400" kern="0" dirty="0">
                      <a:latin typeface="Times New Roman" panose="02020603050405020304" pitchFamily="18" charset="0"/>
                      <a:ea typeface="幼圆" panose="02010509060101010101" pitchFamily="49" charset="-122"/>
                    </a:rPr>
                    <a:t>目标值</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grpSp>
          <p:nvGrpSpPr>
            <p:cNvPr id="34" name="组合 33"/>
            <p:cNvGrpSpPr/>
            <p:nvPr/>
          </p:nvGrpSpPr>
          <p:grpSpPr>
            <a:xfrm>
              <a:off x="539552" y="1340768"/>
              <a:ext cx="3528392" cy="3456619"/>
              <a:chOff x="539552" y="1340768"/>
              <a:chExt cx="3528392" cy="3456619"/>
            </a:xfrm>
          </p:grpSpPr>
          <p:sp>
            <p:nvSpPr>
              <p:cNvPr id="35" name="文本框 44"/>
              <p:cNvSpPr txBox="1"/>
              <p:nvPr/>
            </p:nvSpPr>
            <p:spPr>
              <a:xfrm>
                <a:off x="539552" y="1340768"/>
                <a:ext cx="3024336"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验收时间</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1"/>
                <a:ext cx="3110474" cy="1501949"/>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a:latin typeface="Times New Roman" panose="02020603050405020304" pitchFamily="18" charset="0"/>
                    <a:ea typeface="幼圆" panose="02010509060101010101" pitchFamily="49" charset="-122"/>
                  </a:rPr>
                  <a:t>）原位</a:t>
                </a:r>
                <a:r>
                  <a:rPr lang="zh-CN" altLang="en-US" sz="1400" kern="0" dirty="0" smtClean="0">
                    <a:latin typeface="Times New Roman" panose="02020603050405020304" pitchFamily="18" charset="0"/>
                    <a:ea typeface="幼圆" panose="02010509060101010101" pitchFamily="49" charset="-122"/>
                  </a:rPr>
                  <a:t>修复验收时间：修复</a:t>
                </a:r>
                <a:r>
                  <a:rPr lang="zh-CN" altLang="en-US" sz="1400" kern="0" dirty="0">
                    <a:latin typeface="Times New Roman" panose="02020603050405020304" pitchFamily="18" charset="0"/>
                    <a:ea typeface="幼圆" panose="02010509060101010101" pitchFamily="49" charset="-122"/>
                  </a:rPr>
                  <a:t>完成后进行</a:t>
                </a:r>
                <a:r>
                  <a:rPr lang="zh-CN" altLang="en-US" sz="1400" kern="0" dirty="0" smtClean="0">
                    <a:latin typeface="Times New Roman" panose="02020603050405020304" pitchFamily="18" charset="0"/>
                    <a:ea typeface="幼圆" panose="02010509060101010101" pitchFamily="49" charset="-122"/>
                  </a:rPr>
                  <a:t>验收；</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）异位</a:t>
                </a:r>
                <a:r>
                  <a:rPr lang="zh-CN" altLang="en-US" sz="1400" kern="0" dirty="0" smtClean="0">
                    <a:latin typeface="Times New Roman" panose="02020603050405020304" pitchFamily="18" charset="0"/>
                    <a:ea typeface="幼圆" panose="02010509060101010101" pitchFamily="49" charset="-122"/>
                  </a:rPr>
                  <a:t>修复</a:t>
                </a:r>
                <a:r>
                  <a:rPr lang="zh-CN" altLang="en-US" sz="1400" kern="0" dirty="0">
                    <a:latin typeface="Times New Roman" panose="02020603050405020304" pitchFamily="18" charset="0"/>
                    <a:ea typeface="幼圆" panose="02010509060101010101" pitchFamily="49" charset="-122"/>
                  </a:rPr>
                  <a:t>验收</a:t>
                </a:r>
                <a:r>
                  <a:rPr lang="zh-CN" altLang="en-US" sz="1400" kern="0" dirty="0" smtClean="0">
                    <a:latin typeface="Times New Roman" panose="02020603050405020304" pitchFamily="18" charset="0"/>
                    <a:ea typeface="幼圆" panose="02010509060101010101" pitchFamily="49" charset="-122"/>
                  </a:rPr>
                  <a:t>时间：在</a:t>
                </a:r>
                <a:r>
                  <a:rPr lang="zh-CN" altLang="en-US" sz="1400" kern="0" dirty="0">
                    <a:latin typeface="Times New Roman" panose="02020603050405020304" pitchFamily="18" charset="0"/>
                    <a:ea typeface="幼圆" panose="02010509060101010101" pitchFamily="49" charset="-122"/>
                  </a:rPr>
                  <a:t>污染土壤外运之后、回填土回填之前进行验收。</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
            <p:nvSpPr>
              <p:cNvPr id="38" name="文本框 41"/>
              <p:cNvSpPr txBox="1"/>
              <p:nvPr/>
            </p:nvSpPr>
            <p:spPr>
              <a:xfrm>
                <a:off x="544921" y="3881107"/>
                <a:ext cx="2397120"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验收项目</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9" name="直接连接符 38"/>
              <p:cNvCxnSpPr/>
              <p:nvPr/>
            </p:nvCxnSpPr>
            <p:spPr>
              <a:xfrm>
                <a:off x="611319" y="4259623"/>
                <a:ext cx="2784869" cy="0"/>
              </a:xfrm>
              <a:prstGeom prst="line">
                <a:avLst/>
              </a:prstGeom>
              <a:noFill/>
              <a:ln w="25400" cap="flat" cmpd="sng" algn="ctr">
                <a:solidFill>
                  <a:schemeClr val="tx1"/>
                </a:solidFill>
                <a:prstDash val="solid"/>
                <a:headEnd type="oval"/>
                <a:tailEnd type="oval"/>
              </a:ln>
              <a:effectLst/>
            </p:spPr>
          </p:cxnSp>
          <p:sp>
            <p:nvSpPr>
              <p:cNvPr id="40" name="文本框 43"/>
              <p:cNvSpPr txBox="1"/>
              <p:nvPr/>
            </p:nvSpPr>
            <p:spPr>
              <a:xfrm>
                <a:off x="544920" y="4362480"/>
                <a:ext cx="3523024" cy="434907"/>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1400" kern="0" dirty="0" smtClean="0">
                    <a:latin typeface="Times New Roman" panose="02020603050405020304" pitchFamily="18" charset="0"/>
                    <a:ea typeface="幼圆" panose="02010509060101010101" pitchFamily="49" charset="-122"/>
                  </a:rPr>
                  <a:t>场地</a:t>
                </a:r>
                <a:r>
                  <a:rPr lang="zh-CN" altLang="en-US" sz="1400" kern="0" dirty="0">
                    <a:latin typeface="Times New Roman" panose="02020603050405020304" pitchFamily="18" charset="0"/>
                    <a:ea typeface="幼圆" panose="02010509060101010101" pitchFamily="49" charset="-122"/>
                  </a:rPr>
                  <a:t>修复的目标污染物</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pic>
        <p:nvPicPr>
          <p:cNvPr id="3074" name="Picture 2" descr="C:\Users\xionghuilei\Desktop\redo_square.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0126"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0899250"/>
      </p:ext>
    </p:extLst>
  </p:cSld>
  <p:clrMapOvr>
    <a:masterClrMapping/>
  </p:clrMapOvr>
  <p:transition spd="slow" advTm="28644"/>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文件审核</a:t>
            </a:r>
          </a:p>
        </p:txBody>
      </p:sp>
      <p:grpSp>
        <p:nvGrpSpPr>
          <p:cNvPr id="32" name="组合 31"/>
          <p:cNvGrpSpPr/>
          <p:nvPr/>
        </p:nvGrpSpPr>
        <p:grpSpPr>
          <a:xfrm>
            <a:off x="539552" y="812120"/>
            <a:ext cx="8381186" cy="2090002"/>
            <a:chOff x="539552" y="1226843"/>
            <a:chExt cx="8151668" cy="2786669"/>
          </a:xfrm>
        </p:grpSpPr>
        <p:grpSp>
          <p:nvGrpSpPr>
            <p:cNvPr id="33" name="组合 32"/>
            <p:cNvGrpSpPr/>
            <p:nvPr/>
          </p:nvGrpSpPr>
          <p:grpSpPr>
            <a:xfrm>
              <a:off x="4932040" y="1270052"/>
              <a:ext cx="3759180" cy="2733056"/>
              <a:chOff x="5220072" y="2018828"/>
              <a:chExt cx="3759180" cy="2733056"/>
            </a:xfrm>
          </p:grpSpPr>
          <p:cxnSp>
            <p:nvCxnSpPr>
              <p:cNvPr id="41" name="直接连接符 40"/>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42" name="组合 41"/>
              <p:cNvGrpSpPr/>
              <p:nvPr/>
            </p:nvGrpSpPr>
            <p:grpSpPr>
              <a:xfrm>
                <a:off x="5220072" y="2018828"/>
                <a:ext cx="3759180" cy="2733056"/>
                <a:chOff x="7581572" y="2018828"/>
                <a:chExt cx="3759180" cy="2733056"/>
              </a:xfrm>
            </p:grpSpPr>
            <p:sp>
              <p:nvSpPr>
                <p:cNvPr id="43" name="文本框 28"/>
                <p:cNvSpPr txBox="1"/>
                <p:nvPr/>
              </p:nvSpPr>
              <p:spPr>
                <a:xfrm>
                  <a:off x="7581572" y="2018828"/>
                  <a:ext cx="2851267" cy="410369"/>
                </a:xfrm>
                <a:prstGeom prst="rect">
                  <a:avLst/>
                </a:prstGeom>
                <a:noFill/>
              </p:spPr>
              <p:txBody>
                <a:bodyPr wrap="square" rtlCol="0">
                  <a:spAutoFit/>
                </a:bodyPr>
                <a:lstStyle/>
                <a:p>
                  <a:pPr>
                    <a:defRPr/>
                  </a:pPr>
                  <a:r>
                    <a:rPr lang="zh-CN" altLang="en-US" sz="1400" b="1" kern="0" dirty="0">
                      <a:solidFill>
                        <a:srgbClr val="FF0000"/>
                      </a:solidFill>
                      <a:latin typeface="幼圆" panose="02010509060101010101" pitchFamily="49" charset="-122"/>
                      <a:ea typeface="幼圆" panose="02010509060101010101" pitchFamily="49" charset="-122"/>
                    </a:rPr>
                    <a:t>审核内容</a:t>
                  </a:r>
                  <a:endParaRPr lang="en-US" altLang="zh-CN" sz="1400" b="1" kern="0" dirty="0">
                    <a:solidFill>
                      <a:srgbClr val="FF0000"/>
                    </a:solidFill>
                    <a:latin typeface="幼圆" panose="02010509060101010101" pitchFamily="49" charset="-122"/>
                    <a:ea typeface="幼圆" panose="02010509060101010101" pitchFamily="49" charset="-122"/>
                  </a:endParaRPr>
                </a:p>
              </p:txBody>
            </p:sp>
            <p:sp>
              <p:nvSpPr>
                <p:cNvPr id="44" name="文本框 30"/>
                <p:cNvSpPr txBox="1"/>
                <p:nvPr/>
              </p:nvSpPr>
              <p:spPr>
                <a:xfrm>
                  <a:off x="7627589" y="2511271"/>
                  <a:ext cx="3713163" cy="2240613"/>
                </a:xfrm>
                <a:prstGeom prst="rect">
                  <a:avLst/>
                </a:prstGeom>
                <a:noFill/>
              </p:spPr>
              <p:txBody>
                <a:bodyPr wrap="square" rtlCol="0">
                  <a:spAutoFit/>
                </a:bodyPr>
                <a:lstStyle/>
                <a:p>
                  <a:pPr>
                    <a:lnSpc>
                      <a:spcPct val="120000"/>
                    </a:lnSpc>
                    <a:defRPr/>
                  </a:pPr>
                  <a:r>
                    <a:rPr lang="en-US" altLang="zh-CN" sz="1400" kern="0" dirty="0">
                      <a:latin typeface="Times New Roman" panose="02020603050405020304" pitchFamily="18" charset="0"/>
                      <a:ea typeface="幼圆" panose="02010509060101010101" pitchFamily="49" charset="-122"/>
                    </a:rPr>
                    <a:t>1</a:t>
                  </a:r>
                  <a:r>
                    <a:rPr lang="zh-CN" altLang="en-US" sz="1400" kern="0" dirty="0">
                      <a:latin typeface="Times New Roman" panose="02020603050405020304" pitchFamily="18" charset="0"/>
                      <a:ea typeface="幼圆" panose="02010509060101010101" pitchFamily="49" charset="-122"/>
                    </a:rPr>
                    <a:t>）以场地的目标污染物、修复范围和修复目标，作为验收依据；</a:t>
                  </a:r>
                  <a:endParaRPr lang="en-US" altLang="zh-CN" sz="1400" kern="0" dirty="0">
                    <a:latin typeface="Times New Roman" panose="02020603050405020304" pitchFamily="18" charset="0"/>
                    <a:ea typeface="幼圆" panose="02010509060101010101" pitchFamily="49" charset="-122"/>
                  </a:endParaRPr>
                </a:p>
                <a:p>
                  <a:pPr>
                    <a:lnSpc>
                      <a:spcPct val="120000"/>
                    </a:lnSpc>
                    <a:defRPr/>
                  </a:pPr>
                  <a:r>
                    <a:rPr lang="en-US" altLang="zh-CN" sz="1400" kern="0" dirty="0">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）核实修复方案和环保措施的落实情况；</a:t>
                  </a:r>
                  <a:endParaRPr lang="en-US" altLang="zh-CN" sz="1400" kern="0" dirty="0">
                    <a:latin typeface="Times New Roman" panose="02020603050405020304" pitchFamily="18" charset="0"/>
                    <a:ea typeface="幼圆" panose="02010509060101010101" pitchFamily="49" charset="-122"/>
                  </a:endParaRPr>
                </a:p>
                <a:p>
                  <a:pPr>
                    <a:lnSpc>
                      <a:spcPct val="120000"/>
                    </a:lnSpc>
                    <a:defRPr/>
                  </a:pPr>
                  <a:r>
                    <a:rPr lang="en-US" altLang="zh-CN" sz="1400" kern="0" dirty="0">
                      <a:latin typeface="Times New Roman" panose="02020603050405020304" pitchFamily="18" charset="0"/>
                      <a:ea typeface="幼圆" panose="02010509060101010101" pitchFamily="49" charset="-122"/>
                    </a:rPr>
                    <a:t>3</a:t>
                  </a:r>
                  <a:r>
                    <a:rPr lang="zh-CN" altLang="en-US" sz="1400" kern="0" dirty="0">
                      <a:latin typeface="Times New Roman" panose="02020603050405020304" pitchFamily="18" charset="0"/>
                      <a:ea typeface="幼圆" panose="02010509060101010101" pitchFamily="49" charset="-122"/>
                    </a:rPr>
                    <a:t>）核实污染土壤的数量和去向；</a:t>
                  </a:r>
                  <a:endParaRPr lang="en-US" altLang="zh-CN" sz="1400" kern="0" dirty="0">
                    <a:latin typeface="Times New Roman" panose="02020603050405020304" pitchFamily="18" charset="0"/>
                    <a:ea typeface="幼圆" panose="02010509060101010101" pitchFamily="49" charset="-122"/>
                  </a:endParaRPr>
                </a:p>
                <a:p>
                  <a:pPr>
                    <a:lnSpc>
                      <a:spcPct val="120000"/>
                    </a:lnSpc>
                    <a:defRPr/>
                  </a:pPr>
                  <a:r>
                    <a:rPr lang="en-US" altLang="zh-CN" sz="1400" kern="0" dirty="0">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）核实异位修复完成后的回填土的数量和质量。</a:t>
                  </a:r>
                </a:p>
              </p:txBody>
            </p:sp>
          </p:grpSp>
        </p:grpSp>
        <p:grpSp>
          <p:nvGrpSpPr>
            <p:cNvPr id="34" name="组合 33"/>
            <p:cNvGrpSpPr/>
            <p:nvPr/>
          </p:nvGrpSpPr>
          <p:grpSpPr>
            <a:xfrm>
              <a:off x="539552" y="1226843"/>
              <a:ext cx="3110474" cy="2786669"/>
              <a:chOff x="539552" y="1226843"/>
              <a:chExt cx="3110474" cy="2786669"/>
            </a:xfrm>
          </p:grpSpPr>
          <p:sp>
            <p:nvSpPr>
              <p:cNvPr id="35" name="文本框 44"/>
              <p:cNvSpPr txBox="1"/>
              <p:nvPr/>
            </p:nvSpPr>
            <p:spPr>
              <a:xfrm>
                <a:off x="539552" y="1226843"/>
                <a:ext cx="3024336"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审核资料范围</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3"/>
                <a:ext cx="3110474" cy="2191369"/>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）场地</a:t>
                </a:r>
                <a:r>
                  <a:rPr lang="zh-CN" altLang="en-US" sz="1400" kern="0" dirty="0">
                    <a:latin typeface="Times New Roman" panose="02020603050405020304" pitchFamily="18" charset="0"/>
                    <a:ea typeface="幼圆" panose="02010509060101010101" pitchFamily="49" charset="-122"/>
                  </a:rPr>
                  <a:t>环境调查评估及修复方案相关</a:t>
                </a:r>
                <a:r>
                  <a:rPr lang="zh-CN" altLang="en-US" sz="1400" kern="0" dirty="0" smtClean="0">
                    <a:latin typeface="Times New Roman" panose="02020603050405020304" pitchFamily="18" charset="0"/>
                    <a:ea typeface="幼圆" panose="02010509060101010101" pitchFamily="49" charset="-122"/>
                  </a:rPr>
                  <a:t>文件；</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）场地修复工程</a:t>
                </a:r>
                <a:r>
                  <a:rPr lang="zh-CN" altLang="en-US" sz="1400" kern="0" dirty="0" smtClean="0">
                    <a:latin typeface="Times New Roman" panose="02020603050405020304" pitchFamily="18" charset="0"/>
                    <a:ea typeface="幼圆" panose="02010509060101010101" pitchFamily="49" charset="-122"/>
                  </a:rPr>
                  <a:t>资料；</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3</a:t>
                </a:r>
                <a:r>
                  <a:rPr lang="zh-CN" altLang="en-US" sz="1400" kern="0" dirty="0" smtClean="0">
                    <a:latin typeface="Times New Roman" panose="02020603050405020304" pitchFamily="18" charset="0"/>
                    <a:ea typeface="幼圆" panose="02010509060101010101" pitchFamily="49" charset="-122"/>
                  </a:rPr>
                  <a:t>）工程</a:t>
                </a:r>
                <a:r>
                  <a:rPr lang="zh-CN" altLang="en-US" sz="1400" kern="0" dirty="0">
                    <a:latin typeface="Times New Roman" panose="02020603050405020304" pitchFamily="18" charset="0"/>
                    <a:ea typeface="幼圆" panose="02010509060101010101" pitchFamily="49" charset="-122"/>
                  </a:rPr>
                  <a:t>及环境监理</a:t>
                </a:r>
                <a:r>
                  <a:rPr lang="zh-CN" altLang="en-US" sz="1400" kern="0" dirty="0" smtClean="0">
                    <a:latin typeface="Times New Roman" panose="02020603050405020304" pitchFamily="18" charset="0"/>
                    <a:ea typeface="幼圆" panose="02010509060101010101" pitchFamily="49" charset="-122"/>
                  </a:rPr>
                  <a:t>文件；</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）相关图</a:t>
                </a:r>
                <a:r>
                  <a:rPr lang="zh-CN" altLang="en-US" sz="1400" kern="0" dirty="0" smtClean="0">
                    <a:latin typeface="Times New Roman" panose="02020603050405020304" pitchFamily="18" charset="0"/>
                    <a:ea typeface="幼圆" panose="02010509060101010101" pitchFamily="49" charset="-122"/>
                  </a:rPr>
                  <a:t>件；</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5</a:t>
                </a:r>
                <a:r>
                  <a:rPr kumimoji="0" lang="zh-CN" altLang="en-US"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）其它文件。</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38" y="3150291"/>
            <a:ext cx="3467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图片 2" descr="说明: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017" y="3150291"/>
            <a:ext cx="33813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Users\xionghuilei\Desktop\redo_square.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7112"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5333598"/>
      </p:ext>
    </p:extLst>
  </p:cSld>
  <p:clrMapOvr>
    <a:masterClrMapping/>
  </p:clrMapOvr>
  <p:transition spd="slow" advTm="28644"/>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验收阶段环境监理</a:t>
            </a:r>
          </a:p>
        </p:txBody>
      </p:sp>
      <p:sp>
        <p:nvSpPr>
          <p:cNvPr id="35" name="文本框 44"/>
          <p:cNvSpPr txBox="1"/>
          <p:nvPr/>
        </p:nvSpPr>
        <p:spPr>
          <a:xfrm>
            <a:off x="539552" y="944601"/>
            <a:ext cx="403244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链接曹老师在线教程：环境监理部分</a:t>
            </a:r>
            <a:endPar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pic>
        <p:nvPicPr>
          <p:cNvPr id="19" name="Picture 2" descr="C:\Users\xionghuilei\Desktop\redo_square.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816" y="4209049"/>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9343626"/>
      </p:ext>
    </p:extLst>
  </p:cSld>
  <p:clrMapOvr>
    <a:masterClrMapping/>
  </p:clrMapOvr>
  <p:transition spd="slow" advTm="28644"/>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验收对象</a:t>
            </a:r>
          </a:p>
        </p:txBody>
      </p:sp>
      <p:grpSp>
        <p:nvGrpSpPr>
          <p:cNvPr id="32" name="组合 31"/>
          <p:cNvGrpSpPr/>
          <p:nvPr/>
        </p:nvGrpSpPr>
        <p:grpSpPr>
          <a:xfrm>
            <a:off x="539552" y="1221600"/>
            <a:ext cx="8151668" cy="2875683"/>
            <a:chOff x="539552" y="1340768"/>
            <a:chExt cx="8151668" cy="3834243"/>
          </a:xfrm>
        </p:grpSpPr>
        <p:grpSp>
          <p:nvGrpSpPr>
            <p:cNvPr id="33" name="组合 32"/>
            <p:cNvGrpSpPr/>
            <p:nvPr/>
          </p:nvGrpSpPr>
          <p:grpSpPr>
            <a:xfrm>
              <a:off x="4932040" y="1340768"/>
              <a:ext cx="3759180" cy="3801329"/>
              <a:chOff x="5220072" y="2089544"/>
              <a:chExt cx="3759180" cy="3801329"/>
            </a:xfrm>
          </p:grpSpPr>
          <p:cxnSp>
            <p:nvCxnSpPr>
              <p:cNvPr id="41" name="直接连接符 40"/>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42" name="组合 41"/>
              <p:cNvGrpSpPr/>
              <p:nvPr/>
            </p:nvGrpSpPr>
            <p:grpSpPr>
              <a:xfrm>
                <a:off x="5220072" y="2089544"/>
                <a:ext cx="3759180" cy="3801329"/>
                <a:chOff x="7581572" y="2089544"/>
                <a:chExt cx="3759180" cy="3801329"/>
              </a:xfrm>
            </p:grpSpPr>
            <p:sp>
              <p:nvSpPr>
                <p:cNvPr id="43" name="文本框 28"/>
                <p:cNvSpPr txBox="1"/>
                <p:nvPr/>
              </p:nvSpPr>
              <p:spPr>
                <a:xfrm>
                  <a:off x="7581572" y="2089544"/>
                  <a:ext cx="2851267"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验收对象</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sp>
              <p:nvSpPr>
                <p:cNvPr id="44" name="文本框 30"/>
                <p:cNvSpPr txBox="1"/>
                <p:nvPr/>
              </p:nvSpPr>
              <p:spPr>
                <a:xfrm>
                  <a:off x="7627589" y="2511271"/>
                  <a:ext cx="3713163" cy="1813745"/>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）场地</a:t>
                  </a:r>
                  <a:r>
                    <a:rPr lang="zh-CN" altLang="en-US" sz="1400" kern="0" dirty="0">
                      <a:latin typeface="Times New Roman" panose="02020603050405020304" pitchFamily="18" charset="0"/>
                      <a:ea typeface="幼圆" panose="02010509060101010101" pitchFamily="49" charset="-122"/>
                    </a:rPr>
                    <a:t>内部清挖污染土壤后遗留的</a:t>
                  </a:r>
                  <a:r>
                    <a:rPr lang="zh-CN" altLang="en-US" sz="1400" kern="0" dirty="0" smtClean="0">
                      <a:latin typeface="Times New Roman" panose="02020603050405020304" pitchFamily="18" charset="0"/>
                      <a:ea typeface="幼圆" panose="02010509060101010101" pitchFamily="49" charset="-122"/>
                    </a:rPr>
                    <a:t>基坑；</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）原位修复后的土壤和</a:t>
                  </a:r>
                  <a:r>
                    <a:rPr lang="zh-CN" altLang="en-US" sz="1400" kern="0" dirty="0" smtClean="0">
                      <a:latin typeface="Times New Roman" panose="02020603050405020304" pitchFamily="18" charset="0"/>
                      <a:ea typeface="幼圆" panose="02010509060101010101" pitchFamily="49" charset="-122"/>
                    </a:rPr>
                    <a:t>地下水；</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lang="zh-CN" altLang="en-US" sz="1400" kern="0" dirty="0">
                      <a:latin typeface="Times New Roman" panose="02020603050405020304" pitchFamily="18" charset="0"/>
                      <a:ea typeface="幼圆" panose="02010509060101010101" pitchFamily="49" charset="-122"/>
                    </a:rPr>
                    <a:t>）异位修复治理后的土壤和</a:t>
                  </a:r>
                  <a:r>
                    <a:rPr lang="zh-CN" altLang="en-US" sz="1400" kern="0" dirty="0" smtClean="0">
                      <a:latin typeface="Times New Roman" panose="02020603050405020304" pitchFamily="18" charset="0"/>
                      <a:ea typeface="幼圆" panose="02010509060101010101" pitchFamily="49" charset="-122"/>
                    </a:rPr>
                    <a:t>地下水；</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）修复过程可能产生的二次污染</a:t>
                  </a:r>
                  <a:r>
                    <a:rPr lang="zh-CN" altLang="en-US" sz="1400" kern="0" dirty="0" smtClean="0">
                      <a:latin typeface="Times New Roman" panose="02020603050405020304" pitchFamily="18" charset="0"/>
                      <a:ea typeface="幼圆" panose="02010509060101010101" pitchFamily="49" charset="-122"/>
                    </a:rPr>
                    <a:t>区域；</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5</a:t>
                  </a:r>
                  <a:r>
                    <a:rPr lang="zh-CN" altLang="en-US" sz="1400" kern="0" dirty="0">
                      <a:latin typeface="Times New Roman" panose="02020603050405020304" pitchFamily="18" charset="0"/>
                      <a:ea typeface="幼圆" panose="02010509060101010101" pitchFamily="49" charset="-122"/>
                    </a:rPr>
                    <a:t>）工程控制设施</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
              <p:nvSpPr>
                <p:cNvPr id="45" name="文本框 34"/>
                <p:cNvSpPr txBox="1"/>
                <p:nvPr/>
              </p:nvSpPr>
              <p:spPr>
                <a:xfrm>
                  <a:off x="7586941" y="4629882"/>
                  <a:ext cx="2658927"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现场采样与实验室检测</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46" name="直接连接符 45"/>
                <p:cNvCxnSpPr/>
                <p:nvPr/>
              </p:nvCxnSpPr>
              <p:spPr>
                <a:xfrm>
                  <a:off x="7653339" y="5008399"/>
                  <a:ext cx="2784869" cy="0"/>
                </a:xfrm>
                <a:prstGeom prst="line">
                  <a:avLst/>
                </a:prstGeom>
                <a:noFill/>
                <a:ln w="25400" cap="flat" cmpd="sng" algn="ctr">
                  <a:solidFill>
                    <a:schemeClr val="tx1"/>
                  </a:solidFill>
                  <a:prstDash val="solid"/>
                  <a:headEnd type="oval"/>
                  <a:tailEnd type="oval"/>
                </a:ln>
                <a:effectLst/>
              </p:spPr>
            </p:cxnSp>
            <p:sp>
              <p:nvSpPr>
                <p:cNvPr id="47" name="文本框 37"/>
                <p:cNvSpPr txBox="1"/>
                <p:nvPr/>
              </p:nvSpPr>
              <p:spPr>
                <a:xfrm>
                  <a:off x="7586941" y="5111257"/>
                  <a:ext cx="3614530" cy="77961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）现场采样：与场地调查采样方法一致；</a:t>
                  </a:r>
                  <a:endParaRPr lang="en-US" altLang="zh-CN" sz="1400" kern="0" dirty="0" smtClean="0">
                    <a:latin typeface="Times New Roman" panose="02020603050405020304" pitchFamily="18" charset="0"/>
                    <a:ea typeface="幼圆" panose="02010509060101010101" pitchFamily="49" charset="-122"/>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kumimoji="0" lang="zh-CN" altLang="en-US"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）实验室检测：有资质单位负责。</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grpSp>
          <p:nvGrpSpPr>
            <p:cNvPr id="34" name="组合 33"/>
            <p:cNvGrpSpPr/>
            <p:nvPr/>
          </p:nvGrpSpPr>
          <p:grpSpPr>
            <a:xfrm>
              <a:off x="539552" y="1340768"/>
              <a:ext cx="3528392" cy="3834243"/>
              <a:chOff x="539552" y="1340768"/>
              <a:chExt cx="3528392" cy="3834243"/>
            </a:xfrm>
          </p:grpSpPr>
          <p:sp>
            <p:nvSpPr>
              <p:cNvPr id="35" name="文本框 44"/>
              <p:cNvSpPr txBox="1"/>
              <p:nvPr/>
            </p:nvSpPr>
            <p:spPr>
              <a:xfrm>
                <a:off x="539552" y="1340768"/>
                <a:ext cx="3024336"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现场踏勘</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3"/>
                <a:ext cx="3110474" cy="779616"/>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）核定</a:t>
                </a:r>
                <a:r>
                  <a:rPr lang="zh-CN" altLang="en-US" sz="1400" kern="0" dirty="0">
                    <a:latin typeface="Times New Roman" panose="02020603050405020304" pitchFamily="18" charset="0"/>
                    <a:ea typeface="幼圆" panose="02010509060101010101" pitchFamily="49" charset="-122"/>
                  </a:rPr>
                  <a:t>修复</a:t>
                </a:r>
                <a:r>
                  <a:rPr lang="zh-CN" altLang="en-US" sz="1400" kern="0" dirty="0" smtClean="0">
                    <a:latin typeface="Times New Roman" panose="02020603050405020304" pitchFamily="18" charset="0"/>
                    <a:ea typeface="幼圆" panose="02010509060101010101" pitchFamily="49" charset="-122"/>
                  </a:rPr>
                  <a:t>范围；</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a:latin typeface="Times New Roman" panose="02020603050405020304" pitchFamily="18" charset="0"/>
                    <a:ea typeface="幼圆" panose="02010509060101010101" pitchFamily="49" charset="-122"/>
                  </a:rPr>
                  <a:t>2</a:t>
                </a:r>
                <a:r>
                  <a:rPr lang="zh-CN" altLang="en-US" sz="1400" kern="0" dirty="0" smtClean="0">
                    <a:latin typeface="Times New Roman" panose="02020603050405020304" pitchFamily="18" charset="0"/>
                    <a:ea typeface="幼圆" panose="02010509060101010101" pitchFamily="49" charset="-122"/>
                  </a:rPr>
                  <a:t>）识别</a:t>
                </a:r>
                <a:r>
                  <a:rPr lang="zh-CN" altLang="en-US" sz="1400" kern="0" dirty="0">
                    <a:latin typeface="Times New Roman" panose="02020603050405020304" pitchFamily="18" charset="0"/>
                    <a:ea typeface="幼圆" panose="02010509060101010101" pitchFamily="49" charset="-122"/>
                  </a:rPr>
                  <a:t>现场遗留</a:t>
                </a:r>
                <a:r>
                  <a:rPr lang="zh-CN" altLang="en-US" sz="1400" kern="0" dirty="0" smtClean="0">
                    <a:latin typeface="Times New Roman" panose="02020603050405020304" pitchFamily="18" charset="0"/>
                    <a:ea typeface="幼圆" panose="02010509060101010101" pitchFamily="49" charset="-122"/>
                  </a:rPr>
                  <a:t>污染；</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
            <p:nvSpPr>
              <p:cNvPr id="38" name="文本框 41"/>
              <p:cNvSpPr txBox="1"/>
              <p:nvPr/>
            </p:nvSpPr>
            <p:spPr>
              <a:xfrm>
                <a:off x="544921" y="3881107"/>
                <a:ext cx="2397120"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验收采样布点方案</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9" name="直接连接符 38"/>
              <p:cNvCxnSpPr/>
              <p:nvPr/>
            </p:nvCxnSpPr>
            <p:spPr>
              <a:xfrm>
                <a:off x="611319" y="4259623"/>
                <a:ext cx="2784869" cy="0"/>
              </a:xfrm>
              <a:prstGeom prst="line">
                <a:avLst/>
              </a:prstGeom>
              <a:noFill/>
              <a:ln w="25400" cap="flat" cmpd="sng" algn="ctr">
                <a:solidFill>
                  <a:schemeClr val="tx1"/>
                </a:solidFill>
                <a:prstDash val="solid"/>
                <a:headEnd type="oval"/>
                <a:tailEnd type="oval"/>
              </a:ln>
              <a:effectLst/>
            </p:spPr>
          </p:cxnSp>
          <p:sp>
            <p:nvSpPr>
              <p:cNvPr id="40" name="文本框 43"/>
              <p:cNvSpPr txBox="1"/>
              <p:nvPr/>
            </p:nvSpPr>
            <p:spPr>
              <a:xfrm>
                <a:off x="544920" y="4362480"/>
                <a:ext cx="3523024" cy="812531"/>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hlinkClick r:id="rId4" action="ppaction://hlinksldjump"/>
                  </a:rPr>
                  <a:t>1</a:t>
                </a:r>
                <a:r>
                  <a:rPr lang="zh-CN" altLang="en-US" sz="1400" kern="0" dirty="0">
                    <a:latin typeface="Times New Roman" panose="02020603050405020304" pitchFamily="18" charset="0"/>
                    <a:ea typeface="幼圆" panose="02010509060101010101" pitchFamily="49" charset="-122"/>
                    <a:hlinkClick r:id="rId4" action="ppaction://hlinksldjump"/>
                  </a:rPr>
                  <a:t>）土壤采样布点</a:t>
                </a:r>
                <a:r>
                  <a:rPr lang="zh-CN" altLang="en-US" sz="1400" kern="0" dirty="0" smtClean="0">
                    <a:latin typeface="Times New Roman" panose="02020603050405020304" pitchFamily="18" charset="0"/>
                    <a:ea typeface="幼圆" panose="02010509060101010101" pitchFamily="49" charset="-122"/>
                    <a:hlinkClick r:id="rId4" action="ppaction://hlinksldjump"/>
                  </a:rPr>
                  <a:t>要求</a:t>
                </a:r>
                <a:r>
                  <a:rPr lang="zh-CN" altLang="en-US" sz="1400" kern="0" dirty="0" smtClean="0">
                    <a:latin typeface="Times New Roman" panose="02020603050405020304" pitchFamily="18" charset="0"/>
                    <a:ea typeface="幼圆" panose="02010509060101010101" pitchFamily="49" charset="-122"/>
                    <a:hlinkClick r:id="rId5" action="ppaction://hlinksldjump"/>
                  </a:rPr>
                  <a:t>；</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hlinkClick r:id="rId6" action="ppaction://hlinksldjump"/>
                  </a:rPr>
                  <a:t>2</a:t>
                </a:r>
                <a:r>
                  <a:rPr lang="zh-CN" altLang="en-US" sz="1400" kern="0" dirty="0">
                    <a:latin typeface="Times New Roman" panose="02020603050405020304" pitchFamily="18" charset="0"/>
                    <a:ea typeface="幼圆" panose="02010509060101010101" pitchFamily="49" charset="-122"/>
                    <a:hlinkClick r:id="rId6" action="ppaction://hlinksldjump"/>
                  </a:rPr>
                  <a:t>）地下水采样布点</a:t>
                </a:r>
                <a:r>
                  <a:rPr lang="zh-CN" altLang="en-US" sz="1400" kern="0" dirty="0" smtClean="0">
                    <a:latin typeface="Times New Roman" panose="02020603050405020304" pitchFamily="18" charset="0"/>
                    <a:ea typeface="幼圆" panose="02010509060101010101" pitchFamily="49" charset="-122"/>
                    <a:hlinkClick r:id="rId6" action="ppaction://hlinksldjump"/>
                  </a:rPr>
                  <a:t>要求。</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pic>
        <p:nvPicPr>
          <p:cNvPr id="19" name="Picture 2" descr="C:\Users\xionghuilei\Desktop\redo_square.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7112"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8673636"/>
      </p:ext>
    </p:extLst>
  </p:cSld>
  <p:clrMapOvr>
    <a:masterClrMapping/>
  </p:clrMapOvr>
  <p:transition spd="slow" advTm="28644"/>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土壤采样布点要求</a:t>
            </a:r>
          </a:p>
        </p:txBody>
      </p:sp>
      <p:grpSp>
        <p:nvGrpSpPr>
          <p:cNvPr id="20" name="组合 19"/>
          <p:cNvGrpSpPr/>
          <p:nvPr/>
        </p:nvGrpSpPr>
        <p:grpSpPr>
          <a:xfrm>
            <a:off x="323528" y="843558"/>
            <a:ext cx="7755904" cy="3706856"/>
            <a:chOff x="323528" y="1340768"/>
            <a:chExt cx="7755904" cy="3682918"/>
          </a:xfrm>
        </p:grpSpPr>
        <p:grpSp>
          <p:nvGrpSpPr>
            <p:cNvPr id="21" name="组合 20"/>
            <p:cNvGrpSpPr/>
            <p:nvPr/>
          </p:nvGrpSpPr>
          <p:grpSpPr>
            <a:xfrm>
              <a:off x="323528" y="4077288"/>
              <a:ext cx="2911113" cy="677466"/>
              <a:chOff x="611560" y="4826064"/>
              <a:chExt cx="2911113" cy="677466"/>
            </a:xfrm>
          </p:grpSpPr>
          <p:cxnSp>
            <p:nvCxnSpPr>
              <p:cNvPr id="29" name="直接连接符 28"/>
              <p:cNvCxnSpPr/>
              <p:nvPr/>
            </p:nvCxnSpPr>
            <p:spPr>
              <a:xfrm>
                <a:off x="671406" y="5103220"/>
                <a:ext cx="2784869" cy="0"/>
              </a:xfrm>
              <a:prstGeom prst="line">
                <a:avLst/>
              </a:prstGeom>
              <a:noFill/>
              <a:ln w="25400" cap="flat" cmpd="sng" algn="ctr">
                <a:solidFill>
                  <a:schemeClr val="tx1"/>
                </a:solidFill>
                <a:prstDash val="solid"/>
                <a:headEnd type="oval"/>
                <a:tailEnd type="oval"/>
              </a:ln>
              <a:effectLst/>
            </p:spPr>
          </p:cxnSp>
          <p:grpSp>
            <p:nvGrpSpPr>
              <p:cNvPr id="30" name="组合 29"/>
              <p:cNvGrpSpPr/>
              <p:nvPr/>
            </p:nvGrpSpPr>
            <p:grpSpPr>
              <a:xfrm>
                <a:off x="611560" y="4826064"/>
                <a:ext cx="2911113" cy="677466"/>
                <a:chOff x="2973060" y="4826064"/>
                <a:chExt cx="2911113" cy="677466"/>
              </a:xfrm>
            </p:grpSpPr>
            <p:sp>
              <p:nvSpPr>
                <p:cNvPr id="31" name="文本框 28"/>
                <p:cNvSpPr txBox="1"/>
                <p:nvPr/>
              </p:nvSpPr>
              <p:spPr>
                <a:xfrm>
                  <a:off x="3032906" y="4826064"/>
                  <a:ext cx="2851267" cy="336368"/>
                </a:xfrm>
                <a:prstGeom prst="rect">
                  <a:avLst/>
                </a:prstGeom>
                <a:noFill/>
              </p:spPr>
              <p:txBody>
                <a:bodyPr wrap="square" rtlCol="0">
                  <a:spAutoFit/>
                </a:bodyPr>
                <a:lstStyle/>
                <a:p>
                  <a:pPr>
                    <a:defRPr/>
                  </a:pPr>
                  <a:r>
                    <a:rPr lang="zh-CN" altLang="en-US" sz="1600" b="1" kern="0" dirty="0">
                      <a:solidFill>
                        <a:srgbClr val="FF0000"/>
                      </a:solidFill>
                      <a:latin typeface="幼圆" panose="02010509060101010101" pitchFamily="49" charset="-122"/>
                      <a:ea typeface="幼圆" panose="02010509060101010101" pitchFamily="49" charset="-122"/>
                    </a:rPr>
                    <a:t>原位修复后的土壤</a:t>
                  </a:r>
                  <a:endParaRPr lang="en-US" altLang="zh-CN" sz="1600" b="1" kern="0" dirty="0">
                    <a:solidFill>
                      <a:srgbClr val="FF0000"/>
                    </a:solidFill>
                    <a:latin typeface="幼圆" panose="02010509060101010101" pitchFamily="49" charset="-122"/>
                    <a:ea typeface="幼圆" panose="02010509060101010101" pitchFamily="49" charset="-122"/>
                  </a:endParaRPr>
                </a:p>
              </p:txBody>
            </p:sp>
            <p:sp>
              <p:nvSpPr>
                <p:cNvPr id="48" name="文本框 30"/>
                <p:cNvSpPr txBox="1"/>
                <p:nvPr/>
              </p:nvSpPr>
              <p:spPr>
                <a:xfrm>
                  <a:off x="2973060" y="5154931"/>
                  <a:ext cx="2844716" cy="348599"/>
                </a:xfrm>
                <a:prstGeom prst="rect">
                  <a:avLst/>
                </a:prstGeom>
                <a:noFill/>
              </p:spPr>
              <p:txBody>
                <a:bodyPr wrap="square" rtlCol="0">
                  <a:spAutoFit/>
                </a:bodyPr>
                <a:lstStyle/>
                <a:p>
                  <a:pPr lvl="0">
                    <a:lnSpc>
                      <a:spcPct val="120000"/>
                    </a:lnSpc>
                    <a:defRPr/>
                  </a:pPr>
                  <a:r>
                    <a:rPr lang="zh-CN" altLang="en-US" sz="1400" kern="0" dirty="0" smtClean="0">
                      <a:latin typeface="Times New Roman" panose="02020603050405020304" pitchFamily="18" charset="0"/>
                      <a:ea typeface="微软雅黑" panose="020B0503020204020204" pitchFamily="34" charset="-122"/>
                    </a:rPr>
                    <a:t>布点方法：与基坑一致；</a:t>
                  </a:r>
                  <a:endParaRPr kumimoji="0" lang="zh-CN" altLang="en-US" sz="1400" b="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endParaRPr>
                </a:p>
              </p:txBody>
            </p:sp>
          </p:grpSp>
        </p:grpSp>
        <p:grpSp>
          <p:nvGrpSpPr>
            <p:cNvPr id="22" name="组合 21"/>
            <p:cNvGrpSpPr/>
            <p:nvPr/>
          </p:nvGrpSpPr>
          <p:grpSpPr>
            <a:xfrm>
              <a:off x="539552" y="1340768"/>
              <a:ext cx="7539880" cy="3682918"/>
              <a:chOff x="539552" y="1340768"/>
              <a:chExt cx="7539880" cy="3682918"/>
            </a:xfrm>
          </p:grpSpPr>
          <p:sp>
            <p:nvSpPr>
              <p:cNvPr id="23" name="文本框 44"/>
              <p:cNvSpPr txBox="1"/>
              <p:nvPr/>
            </p:nvSpPr>
            <p:spPr>
              <a:xfrm>
                <a:off x="539552" y="1340768"/>
                <a:ext cx="3024336" cy="336368"/>
              </a:xfrm>
              <a:prstGeom prst="rect">
                <a:avLst/>
              </a:prstGeom>
              <a:noFill/>
            </p:spPr>
            <p:txBody>
              <a:bodyPr wrap="square" rtlCol="0">
                <a:spAutoFit/>
              </a:bodyPr>
              <a:lstStyle/>
              <a:p>
                <a:pPr lvl="0">
                  <a:defRPr/>
                </a:pPr>
                <a:r>
                  <a:rPr lang="zh-CN" altLang="en-US" sz="1600" b="1" kern="0" dirty="0" smtClean="0">
                    <a:solidFill>
                      <a:srgbClr val="FF0000"/>
                    </a:solidFill>
                    <a:latin typeface="幼圆" panose="02010509060101010101" pitchFamily="49" charset="-122"/>
                    <a:ea typeface="幼圆" panose="02010509060101010101" pitchFamily="49" charset="-122"/>
                  </a:rPr>
                  <a:t>场地</a:t>
                </a:r>
                <a:r>
                  <a:rPr lang="zh-CN" altLang="en-US" sz="1600" b="1" kern="0" dirty="0">
                    <a:solidFill>
                      <a:srgbClr val="FF0000"/>
                    </a:solidFill>
                    <a:latin typeface="幼圆" panose="02010509060101010101" pitchFamily="49" charset="-122"/>
                    <a:ea typeface="幼圆" panose="02010509060101010101" pitchFamily="49" charset="-122"/>
                  </a:rPr>
                  <a:t>内基坑</a:t>
                </a:r>
                <a:endParaRPr kumimoji="0" lang="en-US" altLang="zh-CN" sz="16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24" name="直接连接符 23"/>
              <p:cNvCxnSpPr/>
              <p:nvPr/>
            </p:nvCxnSpPr>
            <p:spPr>
              <a:xfrm>
                <a:off x="605950" y="1619224"/>
                <a:ext cx="2784869" cy="0"/>
              </a:xfrm>
              <a:prstGeom prst="line">
                <a:avLst/>
              </a:prstGeom>
              <a:noFill/>
              <a:ln w="22225" cap="flat" cmpd="sng" algn="ctr">
                <a:solidFill>
                  <a:schemeClr val="tx1"/>
                </a:solidFill>
                <a:prstDash val="solid"/>
                <a:headEnd type="oval"/>
                <a:tailEnd type="oval"/>
              </a:ln>
              <a:effectLst/>
            </p:spPr>
          </p:cxnSp>
          <p:sp>
            <p:nvSpPr>
              <p:cNvPr id="26" name="文本框 41"/>
              <p:cNvSpPr txBox="1"/>
              <p:nvPr/>
            </p:nvSpPr>
            <p:spPr>
              <a:xfrm>
                <a:off x="4673855" y="4071035"/>
                <a:ext cx="2658927" cy="336368"/>
              </a:xfrm>
              <a:prstGeom prst="rect">
                <a:avLst/>
              </a:prstGeom>
              <a:noFill/>
            </p:spPr>
            <p:txBody>
              <a:bodyPr wrap="square" rtlCol="0">
                <a:spAutoFit/>
              </a:bodyPr>
              <a:lstStyle/>
              <a:p>
                <a:pPr lvl="0">
                  <a:defRPr/>
                </a:pPr>
                <a:r>
                  <a:rPr lang="zh-CN" altLang="en-US" sz="1600" b="1" kern="0" dirty="0">
                    <a:solidFill>
                      <a:srgbClr val="FF0000"/>
                    </a:solidFill>
                    <a:latin typeface="幼圆" panose="02010509060101010101" pitchFamily="49" charset="-122"/>
                    <a:ea typeface="幼圆" panose="02010509060101010101" pitchFamily="49" charset="-122"/>
                  </a:rPr>
                  <a:t>异位修复治理后的土壤</a:t>
                </a:r>
                <a:endParaRPr lang="en-US" altLang="zh-CN" sz="1600" b="1" kern="0" dirty="0">
                  <a:solidFill>
                    <a:srgbClr val="FF0000"/>
                  </a:solidFill>
                  <a:latin typeface="幼圆" panose="02010509060101010101" pitchFamily="49" charset="-122"/>
                  <a:ea typeface="幼圆" panose="02010509060101010101" pitchFamily="49" charset="-122"/>
                </a:endParaRPr>
              </a:p>
            </p:txBody>
          </p:sp>
          <p:cxnSp>
            <p:nvCxnSpPr>
              <p:cNvPr id="27" name="直接连接符 26"/>
              <p:cNvCxnSpPr/>
              <p:nvPr/>
            </p:nvCxnSpPr>
            <p:spPr>
              <a:xfrm>
                <a:off x="4677236" y="4418223"/>
                <a:ext cx="2784869" cy="0"/>
              </a:xfrm>
              <a:prstGeom prst="line">
                <a:avLst/>
              </a:prstGeom>
              <a:noFill/>
              <a:ln w="25400" cap="flat" cmpd="sng" algn="ctr">
                <a:solidFill>
                  <a:schemeClr val="tx1"/>
                </a:solidFill>
                <a:prstDash val="solid"/>
                <a:headEnd type="oval"/>
                <a:tailEnd type="oval"/>
              </a:ln>
              <a:effectLst/>
            </p:spPr>
          </p:cxnSp>
          <p:sp>
            <p:nvSpPr>
              <p:cNvPr id="28" name="文本框 43"/>
              <p:cNvSpPr txBox="1"/>
              <p:nvPr/>
            </p:nvSpPr>
            <p:spPr>
              <a:xfrm>
                <a:off x="4556408" y="4418223"/>
                <a:ext cx="3523024" cy="605463"/>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微软雅黑" panose="020B0503020204020204" pitchFamily="34" charset="-122"/>
                  </a:rPr>
                  <a:t>1</a:t>
                </a:r>
                <a:r>
                  <a:rPr lang="zh-CN" altLang="en-US" sz="1400" kern="0" dirty="0">
                    <a:latin typeface="Times New Roman" panose="02020603050405020304" pitchFamily="18" charset="0"/>
                    <a:ea typeface="微软雅黑" panose="020B0503020204020204" pitchFamily="34" charset="-122"/>
                  </a:rPr>
                  <a:t>）随机布点法布设采样点；</a:t>
                </a:r>
                <a:endParaRPr lang="en-US" altLang="zh-CN" sz="1400" kern="0" dirty="0" smtClean="0">
                  <a:latin typeface="Times New Roman" panose="02020603050405020304" pitchFamily="18" charset="0"/>
                  <a:ea typeface="微软雅黑" panose="020B0503020204020204" pitchFamily="34"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rPr>
                  <a:t>2</a:t>
                </a:r>
                <a:r>
                  <a:rPr lang="zh-CN" altLang="en-US" sz="1400" kern="0" dirty="0" smtClean="0">
                    <a:latin typeface="Times New Roman" panose="02020603050405020304" pitchFamily="18" charset="0"/>
                    <a:ea typeface="微软雅黑" panose="020B0503020204020204" pitchFamily="34" charset="-122"/>
                  </a:rPr>
                  <a:t>）每个</a:t>
                </a:r>
                <a:r>
                  <a:rPr lang="zh-CN" altLang="en-US" sz="1400" kern="0" dirty="0">
                    <a:latin typeface="Times New Roman" panose="02020603050405020304" pitchFamily="18" charset="0"/>
                    <a:ea typeface="微软雅黑" panose="020B0503020204020204" pitchFamily="34" charset="-122"/>
                  </a:rPr>
                  <a:t>样品代表的土壤</a:t>
                </a:r>
                <a:r>
                  <a:rPr lang="zh-CN" altLang="en-US" sz="1400" kern="0" dirty="0" smtClean="0">
                    <a:latin typeface="Times New Roman" panose="02020603050405020304" pitchFamily="18" charset="0"/>
                    <a:ea typeface="微软雅黑" panose="020B0503020204020204" pitchFamily="34" charset="-122"/>
                  </a:rPr>
                  <a:t>体积</a:t>
                </a:r>
                <a:r>
                  <a:rPr lang="en-US" altLang="zh-CN" sz="1400" kern="0" dirty="0" smtClean="0">
                    <a:latin typeface="Times New Roman" panose="02020603050405020304" pitchFamily="18" charset="0"/>
                    <a:ea typeface="微软雅黑" panose="020B0503020204020204" pitchFamily="34" charset="-122"/>
                  </a:rPr>
                  <a:t>&lt;500 m</a:t>
                </a:r>
                <a:r>
                  <a:rPr lang="en-US" altLang="zh-CN" sz="1400" kern="0" baseline="30000" dirty="0">
                    <a:latin typeface="Times New Roman" panose="02020603050405020304" pitchFamily="18" charset="0"/>
                    <a:ea typeface="微软雅黑" panose="020B0503020204020204" pitchFamily="34" charset="-122"/>
                  </a:rPr>
                  <a:t> 3 </a:t>
                </a:r>
                <a:r>
                  <a:rPr lang="zh-CN" altLang="en-US" sz="1400" kern="0" dirty="0" smtClean="0">
                    <a:latin typeface="Times New Roman" panose="02020603050405020304" pitchFamily="18" charset="0"/>
                    <a:ea typeface="微软雅黑" panose="020B0503020204020204" pitchFamily="34" charset="-122"/>
                  </a:rPr>
                  <a:t>。</a:t>
                </a:r>
                <a:endParaRPr kumimoji="0" lang="zh-CN" altLang="en-US" sz="1400" b="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endParaRPr>
              </a:p>
            </p:txBody>
          </p:sp>
        </p:grpSp>
      </p:grpSp>
      <p:pic>
        <p:nvPicPr>
          <p:cNvPr id="4098" name="Picture 2" descr="C:\Users\xionghuilei\Desktop\go-top.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92" r="8003"/>
          <a:stretch/>
        </p:blipFill>
        <p:spPr bwMode="auto">
          <a:xfrm flipH="1">
            <a:off x="8316416" y="4204992"/>
            <a:ext cx="505942" cy="45605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21" y="1195294"/>
            <a:ext cx="3124373" cy="13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0702" y="1183753"/>
            <a:ext cx="3249044" cy="100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文本框 30"/>
          <p:cNvSpPr txBox="1"/>
          <p:nvPr/>
        </p:nvSpPr>
        <p:spPr>
          <a:xfrm>
            <a:off x="507453" y="2593041"/>
            <a:ext cx="5000651" cy="843244"/>
          </a:xfrm>
          <a:prstGeom prst="rect">
            <a:avLst/>
          </a:prstGeom>
          <a:noFill/>
        </p:spPr>
        <p:txBody>
          <a:bodyPr wrap="square" rtlCol="0">
            <a:spAutoFit/>
          </a:bodyPr>
          <a:lstStyle/>
          <a:p>
            <a:pPr lvl="0">
              <a:lnSpc>
                <a:spcPct val="120000"/>
              </a:lnSpc>
              <a:defRPr/>
            </a:pPr>
            <a:r>
              <a:rPr lang="zh-CN" altLang="en-US" sz="1400" kern="0" dirty="0" smtClean="0">
                <a:latin typeface="Times New Roman" panose="02020603050405020304" pitchFamily="18" charset="0"/>
                <a:ea typeface="幼圆" panose="02010509060101010101" pitchFamily="49" charset="-122"/>
              </a:rPr>
              <a:t>深度分布：</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）表层土：</a:t>
            </a:r>
            <a:r>
              <a:rPr lang="en-US" altLang="zh-CN" sz="1400" kern="0" dirty="0" err="1" smtClean="0">
                <a:latin typeface="Times New Roman" panose="02020603050405020304" pitchFamily="18" charset="0"/>
                <a:ea typeface="幼圆" panose="02010509060101010101" pitchFamily="49" charset="-122"/>
              </a:rPr>
              <a:t>0~0.2m</a:t>
            </a:r>
            <a:r>
              <a:rPr lang="zh-CN" altLang="en-US" sz="1400" kern="0" dirty="0" smtClean="0">
                <a:latin typeface="Times New Roman" panose="02020603050405020304" pitchFamily="18" charset="0"/>
                <a:ea typeface="幼圆" panose="02010509060101010101" pitchFamily="49" charset="-122"/>
              </a:rPr>
              <a:t>；</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lang="zh-CN" altLang="en-US" sz="1400" kern="0" dirty="0" smtClean="0">
                <a:latin typeface="Times New Roman" panose="02020603050405020304" pitchFamily="18" charset="0"/>
                <a:ea typeface="幼圆" panose="02010509060101010101" pitchFamily="49" charset="-122"/>
              </a:rPr>
              <a:t>）深层土：深度大于</a:t>
            </a:r>
            <a:r>
              <a:rPr lang="en-US" altLang="zh-CN" sz="1400" kern="0" dirty="0" smtClean="0">
                <a:latin typeface="Times New Roman" panose="02020603050405020304" pitchFamily="18" charset="0"/>
                <a:ea typeface="幼圆" panose="02010509060101010101" pitchFamily="49" charset="-122"/>
              </a:rPr>
              <a:t>0.2 m</a:t>
            </a:r>
            <a:r>
              <a:rPr lang="zh-CN" altLang="en-US" sz="1400" kern="0" dirty="0">
                <a:latin typeface="Times New Roman" panose="02020603050405020304" pitchFamily="18" charset="0"/>
                <a:ea typeface="幼圆" panose="02010509060101010101" pitchFamily="49" charset="-122"/>
              </a:rPr>
              <a:t>，每</a:t>
            </a:r>
            <a:r>
              <a:rPr lang="en-US" altLang="zh-CN" sz="1400" kern="0" dirty="0" err="1">
                <a:latin typeface="Times New Roman" panose="02020603050405020304" pitchFamily="18" charset="0"/>
                <a:ea typeface="幼圆" panose="02010509060101010101" pitchFamily="49" charset="-122"/>
              </a:rPr>
              <a:t>1~3m</a:t>
            </a:r>
            <a:r>
              <a:rPr lang="en-US" altLang="zh-CN" sz="1400" kern="0" dirty="0">
                <a:latin typeface="Times New Roman" panose="02020603050405020304" pitchFamily="18" charset="0"/>
                <a:ea typeface="幼圆" panose="02010509060101010101" pitchFamily="49" charset="-122"/>
              </a:rPr>
              <a:t> </a:t>
            </a:r>
            <a:r>
              <a:rPr lang="zh-CN" altLang="en-US" sz="1400" kern="0" dirty="0">
                <a:latin typeface="Times New Roman" panose="02020603050405020304" pitchFamily="18" charset="0"/>
                <a:ea typeface="幼圆" panose="02010509060101010101" pitchFamily="49" charset="-122"/>
              </a:rPr>
              <a:t>分一</a:t>
            </a:r>
            <a:r>
              <a:rPr lang="zh-CN" altLang="en-US" sz="1400" kern="0" dirty="0" smtClean="0">
                <a:latin typeface="Times New Roman" panose="02020603050405020304" pitchFamily="18" charset="0"/>
                <a:ea typeface="幼圆" panose="02010509060101010101" pitchFamily="49" charset="-122"/>
              </a:rPr>
              <a:t>层；</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Tree>
    <p:custDataLst>
      <p:tags r:id="rId1"/>
    </p:custDataLst>
    <p:extLst>
      <p:ext uri="{BB962C8B-B14F-4D97-AF65-F5344CB8AC3E}">
        <p14:creationId xmlns:p14="http://schemas.microsoft.com/office/powerpoint/2010/main" val="2864924036"/>
      </p:ext>
    </p:extLst>
  </p:cSld>
  <p:clrMapOvr>
    <a:masterClrMapping/>
  </p:clrMapOvr>
  <p:transition spd="slow" advTm="28644"/>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地下水采样布点要求</a:t>
            </a:r>
          </a:p>
        </p:txBody>
      </p:sp>
      <p:sp>
        <p:nvSpPr>
          <p:cNvPr id="23" name="文本框 44"/>
          <p:cNvSpPr txBox="1"/>
          <p:nvPr/>
        </p:nvSpPr>
        <p:spPr>
          <a:xfrm>
            <a:off x="467544" y="843558"/>
            <a:ext cx="7344816" cy="1657698"/>
          </a:xfrm>
          <a:prstGeom prst="rect">
            <a:avLst/>
          </a:prstGeom>
          <a:noFill/>
        </p:spPr>
        <p:txBody>
          <a:bodyPr wrap="square" rtlCol="0">
            <a:spAutoFit/>
          </a:bodyPr>
          <a:lstStyle/>
          <a:p>
            <a:pPr lvl="0">
              <a:lnSpc>
                <a:spcPct val="150000"/>
              </a:lnSpc>
              <a:defRPr/>
            </a:pPr>
            <a:r>
              <a:rPr kumimoji="0" lang="en-US" altLang="zh-CN" sz="1400" i="0" u="none" strike="noStrike" kern="0" cap="none" spc="0" normalizeH="0" baseline="0" noProof="0" dirty="0" smtClean="0">
                <a:ln>
                  <a:noFill/>
                </a:ln>
                <a:effectLst/>
                <a:uLnTx/>
                <a:uFillTx/>
                <a:latin typeface="幼圆" panose="02010509060101010101" pitchFamily="49" charset="-122"/>
                <a:ea typeface="幼圆" panose="02010509060101010101" pitchFamily="49" charset="-122"/>
              </a:rPr>
              <a:t>1</a:t>
            </a:r>
            <a:r>
              <a:rPr kumimoji="0" lang="zh-CN" altLang="en-US" sz="1400" i="0" u="none" strike="noStrike" kern="0" cap="none" spc="0" normalizeH="0" baseline="0" noProof="0" dirty="0" smtClean="0">
                <a:ln>
                  <a:noFill/>
                </a:ln>
                <a:effectLst/>
                <a:uLnTx/>
                <a:uFillTx/>
                <a:latin typeface="幼圆" panose="02010509060101010101" pitchFamily="49" charset="-122"/>
                <a:ea typeface="幼圆" panose="02010509060101010101" pitchFamily="49" charset="-122"/>
              </a:rPr>
              <a:t>）</a:t>
            </a:r>
            <a:r>
              <a:rPr lang="zh-CN" altLang="en-US" sz="1400" kern="0" noProof="0" dirty="0">
                <a:latin typeface="幼圆" panose="02010509060101010101" pitchFamily="49" charset="-122"/>
                <a:ea typeface="幼圆" panose="02010509060101010101" pitchFamily="49" charset="-122"/>
              </a:rPr>
              <a:t>新建</a:t>
            </a:r>
            <a:r>
              <a:rPr lang="zh-CN" altLang="en-US" sz="1400" kern="0" dirty="0" smtClean="0">
                <a:latin typeface="幼圆" panose="02010509060101010101" pitchFamily="49" charset="-122"/>
                <a:ea typeface="幼圆" panose="02010509060101010101" pitchFamily="49" charset="-122"/>
              </a:rPr>
              <a:t>地下水</a:t>
            </a:r>
            <a:r>
              <a:rPr lang="zh-CN" altLang="en-US" sz="1400" kern="0" dirty="0">
                <a:latin typeface="幼圆" panose="02010509060101010101" pitchFamily="49" charset="-122"/>
                <a:ea typeface="幼圆" panose="02010509060101010101" pitchFamily="49" charset="-122"/>
              </a:rPr>
              <a:t>监测井位置</a:t>
            </a:r>
            <a:r>
              <a:rPr lang="zh-CN" altLang="en-US" sz="1400" kern="0" dirty="0" smtClean="0">
                <a:latin typeface="幼圆" panose="02010509060101010101" pitchFamily="49" charset="-122"/>
                <a:ea typeface="幼圆" panose="02010509060101010101" pitchFamily="49" charset="-122"/>
              </a:rPr>
              <a:t>：</a:t>
            </a:r>
            <a:r>
              <a:rPr lang="zh-CN" altLang="en-US" sz="1400" kern="0" dirty="0" smtClean="0">
                <a:solidFill>
                  <a:srgbClr val="FF0000"/>
                </a:solidFill>
                <a:latin typeface="幼圆" panose="02010509060101010101" pitchFamily="49" charset="-122"/>
                <a:ea typeface="幼圆" panose="02010509060101010101" pitchFamily="49" charset="-122"/>
              </a:rPr>
              <a:t>延地下水</a:t>
            </a:r>
            <a:r>
              <a:rPr lang="zh-CN" altLang="en-US" sz="1400" kern="0" dirty="0">
                <a:solidFill>
                  <a:srgbClr val="FF0000"/>
                </a:solidFill>
                <a:latin typeface="幼圆" panose="02010509060101010101" pitchFamily="49" charset="-122"/>
                <a:ea typeface="幼圆" panose="02010509060101010101" pitchFamily="49" charset="-122"/>
              </a:rPr>
              <a:t>流向及污染区域</a:t>
            </a:r>
            <a:r>
              <a:rPr lang="zh-CN" altLang="en-US" sz="1400" kern="0" dirty="0" smtClean="0">
                <a:solidFill>
                  <a:srgbClr val="FF0000"/>
                </a:solidFill>
                <a:latin typeface="幼圆" panose="02010509060101010101" pitchFamily="49" charset="-122"/>
                <a:ea typeface="幼圆" panose="02010509060101010101" pitchFamily="49" charset="-122"/>
              </a:rPr>
              <a:t>地理位置布置；</a:t>
            </a:r>
            <a:endParaRPr kumimoji="0" lang="en-US" altLang="zh-CN" sz="1400"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a:p>
            <a:pPr lvl="0">
              <a:lnSpc>
                <a:spcPct val="150000"/>
              </a:lnSpc>
              <a:defRPr/>
            </a:pPr>
            <a:r>
              <a:rPr lang="en-US" altLang="zh-CN" sz="1400" kern="0" dirty="0" smtClean="0">
                <a:latin typeface="幼圆" panose="02010509060101010101" pitchFamily="49" charset="-122"/>
                <a:ea typeface="幼圆" panose="02010509060101010101" pitchFamily="49" charset="-122"/>
              </a:rPr>
              <a:t>2</a:t>
            </a:r>
            <a:r>
              <a:rPr lang="zh-CN" altLang="en-US" sz="1400" kern="0" dirty="0" smtClean="0">
                <a:latin typeface="幼圆" panose="02010509060101010101" pitchFamily="49" charset="-122"/>
                <a:ea typeface="幼圆" panose="02010509060101010101" pitchFamily="49" charset="-122"/>
              </a:rPr>
              <a:t>）新建地下水</a:t>
            </a:r>
            <a:r>
              <a:rPr lang="zh-CN" altLang="en-US" sz="1400" kern="0" dirty="0">
                <a:latin typeface="幼圆" panose="02010509060101010101" pitchFamily="49" charset="-122"/>
                <a:ea typeface="幼圆" panose="02010509060101010101" pitchFamily="49" charset="-122"/>
              </a:rPr>
              <a:t>监测井</a:t>
            </a:r>
            <a:r>
              <a:rPr lang="zh-CN" altLang="en-US" sz="1400" kern="0" dirty="0" smtClean="0">
                <a:latin typeface="幼圆" panose="02010509060101010101" pitchFamily="49" charset="-122"/>
                <a:ea typeface="幼圆" panose="02010509060101010101" pitchFamily="49" charset="-122"/>
              </a:rPr>
              <a:t>数量：</a:t>
            </a:r>
            <a:r>
              <a:rPr lang="zh-CN" altLang="en-US" sz="1400" kern="0" dirty="0">
                <a:latin typeface="幼圆" panose="02010509060101010101" pitchFamily="49" charset="-122"/>
                <a:ea typeface="幼圆" panose="02010509060101010101" pitchFamily="49" charset="-122"/>
              </a:rPr>
              <a:t>修复范围</a:t>
            </a:r>
            <a:r>
              <a:rPr lang="zh-CN" altLang="en-US" sz="1400" kern="0" dirty="0" smtClean="0">
                <a:solidFill>
                  <a:srgbClr val="FF0000"/>
                </a:solidFill>
                <a:latin typeface="幼圆" panose="02010509060101010101" pitchFamily="49" charset="-122"/>
                <a:ea typeface="幼圆" panose="02010509060101010101" pitchFamily="49" charset="-122"/>
              </a:rPr>
              <a:t>上游</a:t>
            </a:r>
            <a:r>
              <a:rPr lang="zh-CN" altLang="en-US" sz="1400" kern="0" dirty="0" smtClean="0">
                <a:latin typeface="幼圆" panose="02010509060101010101" pitchFamily="49" charset="-122"/>
                <a:ea typeface="幼圆" panose="02010509060101010101" pitchFamily="49" charset="-122"/>
              </a:rPr>
              <a:t>地下水</a:t>
            </a:r>
            <a:r>
              <a:rPr lang="zh-CN" altLang="en-US" sz="1400" kern="0" dirty="0" smtClean="0">
                <a:solidFill>
                  <a:srgbClr val="FF0000"/>
                </a:solidFill>
                <a:latin typeface="幼圆" panose="02010509060101010101" pitchFamily="49" charset="-122"/>
                <a:ea typeface="幼圆" panose="02010509060101010101" pitchFamily="49" charset="-122"/>
              </a:rPr>
              <a:t>监测井数</a:t>
            </a:r>
            <a:r>
              <a:rPr lang="en-US" altLang="zh-CN" sz="1400" kern="0" dirty="0">
                <a:solidFill>
                  <a:srgbClr val="FF0000"/>
                </a:solidFill>
                <a:latin typeface="幼圆" panose="02010509060101010101" pitchFamily="49" charset="-122"/>
                <a:ea typeface="幼圆" panose="02010509060101010101" pitchFamily="49" charset="-122"/>
              </a:rPr>
              <a:t>&gt;</a:t>
            </a:r>
            <a:r>
              <a:rPr lang="en-US" altLang="zh-CN" sz="1400" kern="0" dirty="0" smtClean="0">
                <a:solidFill>
                  <a:srgbClr val="FF0000"/>
                </a:solidFill>
                <a:latin typeface="幼圆" panose="02010509060101010101" pitchFamily="49" charset="-122"/>
                <a:ea typeface="幼圆" panose="02010509060101010101" pitchFamily="49" charset="-122"/>
              </a:rPr>
              <a:t>1 </a:t>
            </a:r>
            <a:r>
              <a:rPr lang="zh-CN" altLang="en-US" sz="1400" kern="0" dirty="0">
                <a:solidFill>
                  <a:srgbClr val="FF0000"/>
                </a:solidFill>
                <a:latin typeface="幼圆" panose="02010509060101010101" pitchFamily="49" charset="-122"/>
                <a:ea typeface="幼圆" panose="02010509060101010101" pitchFamily="49" charset="-122"/>
              </a:rPr>
              <a:t>个</a:t>
            </a:r>
            <a:r>
              <a:rPr lang="zh-CN" altLang="en-US" sz="1400" kern="0" dirty="0" smtClean="0">
                <a:latin typeface="幼圆" panose="02010509060101010101" pitchFamily="49" charset="-122"/>
                <a:ea typeface="幼圆" panose="02010509060101010101" pitchFamily="49" charset="-122"/>
              </a:rPr>
              <a:t>，</a:t>
            </a:r>
            <a:endParaRPr lang="en-US" altLang="zh-CN" sz="1400" kern="0" dirty="0" smtClean="0">
              <a:latin typeface="幼圆" panose="02010509060101010101" pitchFamily="49" charset="-122"/>
              <a:ea typeface="幼圆" panose="02010509060101010101" pitchFamily="49" charset="-122"/>
            </a:endParaRPr>
          </a:p>
          <a:p>
            <a:pPr lvl="0">
              <a:lnSpc>
                <a:spcPct val="150000"/>
              </a:lnSpc>
              <a:defRPr/>
            </a:pPr>
            <a:r>
              <a:rPr lang="en-US" altLang="zh-CN" sz="1400" kern="0" dirty="0">
                <a:latin typeface="幼圆" panose="02010509060101010101" pitchFamily="49" charset="-122"/>
                <a:ea typeface="幼圆" panose="02010509060101010101" pitchFamily="49" charset="-122"/>
              </a:rPr>
              <a:t> </a:t>
            </a:r>
            <a:r>
              <a:rPr lang="en-US" altLang="zh-CN" sz="1400" kern="0" dirty="0" smtClean="0">
                <a:latin typeface="幼圆" panose="02010509060101010101" pitchFamily="49" charset="-122"/>
                <a:ea typeface="幼圆" panose="02010509060101010101" pitchFamily="49" charset="-122"/>
              </a:rPr>
              <a:t>                        </a:t>
            </a:r>
            <a:r>
              <a:rPr lang="zh-CN" altLang="en-US" sz="1400" kern="0" dirty="0" smtClean="0">
                <a:solidFill>
                  <a:srgbClr val="FF0000"/>
                </a:solidFill>
                <a:latin typeface="幼圆" panose="02010509060101010101" pitchFamily="49" charset="-122"/>
                <a:ea typeface="幼圆" panose="02010509060101010101" pitchFamily="49" charset="-122"/>
              </a:rPr>
              <a:t>修复</a:t>
            </a:r>
            <a:r>
              <a:rPr lang="zh-CN" altLang="en-US" sz="1400" kern="0" dirty="0">
                <a:solidFill>
                  <a:srgbClr val="FF0000"/>
                </a:solidFill>
                <a:latin typeface="幼圆" panose="02010509060101010101" pitchFamily="49" charset="-122"/>
                <a:ea typeface="幼圆" panose="02010509060101010101" pitchFamily="49" charset="-122"/>
              </a:rPr>
              <a:t>范围</a:t>
            </a:r>
            <a:r>
              <a:rPr lang="zh-CN" altLang="en-US" sz="1400" kern="0" dirty="0" smtClean="0">
                <a:solidFill>
                  <a:srgbClr val="FF0000"/>
                </a:solidFill>
                <a:latin typeface="幼圆" panose="02010509060101010101" pitchFamily="49" charset="-122"/>
                <a:ea typeface="幼圆" panose="02010509060101010101" pitchFamily="49" charset="-122"/>
              </a:rPr>
              <a:t>内</a:t>
            </a:r>
            <a:r>
              <a:rPr lang="zh-CN" altLang="en-US" sz="1400" kern="0" dirty="0">
                <a:latin typeface="幼圆" panose="02010509060101010101" pitchFamily="49" charset="-122"/>
                <a:ea typeface="幼圆" panose="02010509060101010101" pitchFamily="49" charset="-122"/>
              </a:rPr>
              <a:t>地下水监测井数</a:t>
            </a:r>
            <a:r>
              <a:rPr lang="en-US" altLang="zh-CN" sz="1400" kern="0" dirty="0">
                <a:solidFill>
                  <a:srgbClr val="FF0000"/>
                </a:solidFill>
                <a:latin typeface="幼圆" panose="02010509060101010101" pitchFamily="49" charset="-122"/>
                <a:ea typeface="幼圆" panose="02010509060101010101" pitchFamily="49" charset="-122"/>
              </a:rPr>
              <a:t>&gt; </a:t>
            </a:r>
            <a:r>
              <a:rPr lang="en-US" altLang="zh-CN" sz="1400" kern="0" dirty="0" smtClean="0">
                <a:solidFill>
                  <a:srgbClr val="FF0000"/>
                </a:solidFill>
                <a:latin typeface="幼圆" panose="02010509060101010101" pitchFamily="49" charset="-122"/>
                <a:ea typeface="幼圆" panose="02010509060101010101" pitchFamily="49" charset="-122"/>
              </a:rPr>
              <a:t>3 </a:t>
            </a:r>
            <a:r>
              <a:rPr lang="zh-CN" altLang="en-US" sz="1400" kern="0" dirty="0">
                <a:solidFill>
                  <a:srgbClr val="FF0000"/>
                </a:solidFill>
                <a:latin typeface="幼圆" panose="02010509060101010101" pitchFamily="49" charset="-122"/>
                <a:ea typeface="幼圆" panose="02010509060101010101" pitchFamily="49" charset="-122"/>
              </a:rPr>
              <a:t>个</a:t>
            </a:r>
            <a:r>
              <a:rPr lang="zh-CN" altLang="en-US" sz="1400" kern="0" dirty="0" smtClean="0">
                <a:latin typeface="幼圆" panose="02010509060101010101" pitchFamily="49" charset="-122"/>
                <a:ea typeface="幼圆" panose="02010509060101010101" pitchFamily="49" charset="-122"/>
              </a:rPr>
              <a:t>，</a:t>
            </a:r>
            <a:endParaRPr lang="en-US" altLang="zh-CN" sz="1400" kern="0" dirty="0" smtClean="0">
              <a:latin typeface="幼圆" panose="02010509060101010101" pitchFamily="49" charset="-122"/>
              <a:ea typeface="幼圆" panose="02010509060101010101" pitchFamily="49" charset="-122"/>
            </a:endParaRPr>
          </a:p>
          <a:p>
            <a:pPr lvl="0">
              <a:lnSpc>
                <a:spcPct val="150000"/>
              </a:lnSpc>
              <a:defRPr/>
            </a:pPr>
            <a:r>
              <a:rPr lang="zh-CN" altLang="en-US" sz="1400" kern="0" dirty="0" smtClean="0">
                <a:latin typeface="幼圆" panose="02010509060101010101" pitchFamily="49" charset="-122"/>
                <a:ea typeface="幼圆" panose="02010509060101010101" pitchFamily="49" charset="-122"/>
              </a:rPr>
              <a:t>                         修复</a:t>
            </a:r>
            <a:r>
              <a:rPr lang="zh-CN" altLang="en-US" sz="1400" kern="0" dirty="0">
                <a:latin typeface="幼圆" panose="02010509060101010101" pitchFamily="49" charset="-122"/>
                <a:ea typeface="幼圆" panose="02010509060101010101" pitchFamily="49" charset="-122"/>
              </a:rPr>
              <a:t>范围</a:t>
            </a:r>
            <a:r>
              <a:rPr lang="zh-CN" altLang="en-US" sz="1400" kern="0" dirty="0" smtClean="0">
                <a:solidFill>
                  <a:srgbClr val="FF0000"/>
                </a:solidFill>
                <a:latin typeface="幼圆" panose="02010509060101010101" pitchFamily="49" charset="-122"/>
                <a:ea typeface="幼圆" panose="02010509060101010101" pitchFamily="49" charset="-122"/>
              </a:rPr>
              <a:t>下游</a:t>
            </a:r>
            <a:r>
              <a:rPr lang="zh-CN" altLang="en-US" sz="1400" kern="0" dirty="0">
                <a:latin typeface="幼圆" panose="02010509060101010101" pitchFamily="49" charset="-122"/>
                <a:ea typeface="幼圆" panose="02010509060101010101" pitchFamily="49" charset="-122"/>
              </a:rPr>
              <a:t>地下水监测井</a:t>
            </a:r>
            <a:r>
              <a:rPr lang="zh-CN" altLang="en-US" sz="1400" kern="0" dirty="0" smtClean="0">
                <a:latin typeface="幼圆" panose="02010509060101010101" pitchFamily="49" charset="-122"/>
                <a:ea typeface="幼圆" panose="02010509060101010101" pitchFamily="49" charset="-122"/>
              </a:rPr>
              <a:t>数</a:t>
            </a:r>
            <a:r>
              <a:rPr lang="en-US" altLang="zh-CN" sz="1400" kern="0" dirty="0" smtClean="0">
                <a:solidFill>
                  <a:srgbClr val="FF0000"/>
                </a:solidFill>
                <a:latin typeface="幼圆" panose="02010509060101010101" pitchFamily="49" charset="-122"/>
                <a:ea typeface="幼圆" panose="02010509060101010101" pitchFamily="49" charset="-122"/>
              </a:rPr>
              <a:t>&gt;2 </a:t>
            </a:r>
            <a:r>
              <a:rPr lang="zh-CN" altLang="en-US" sz="1400" kern="0" dirty="0" smtClean="0">
                <a:solidFill>
                  <a:srgbClr val="FF0000"/>
                </a:solidFill>
                <a:latin typeface="幼圆" panose="02010509060101010101" pitchFamily="49" charset="-122"/>
                <a:ea typeface="幼圆" panose="02010509060101010101" pitchFamily="49" charset="-122"/>
              </a:rPr>
              <a:t>个</a:t>
            </a:r>
            <a:r>
              <a:rPr lang="en-US" altLang="zh-CN" sz="1400" kern="0" dirty="0" smtClean="0">
                <a:latin typeface="幼圆" panose="02010509060101010101" pitchFamily="49" charset="-122"/>
                <a:ea typeface="幼圆" panose="02010509060101010101" pitchFamily="49" charset="-122"/>
              </a:rPr>
              <a:t>;</a:t>
            </a:r>
          </a:p>
          <a:p>
            <a:pPr lvl="0">
              <a:lnSpc>
                <a:spcPct val="150000"/>
              </a:lnSpc>
              <a:defRPr/>
            </a:pPr>
            <a:r>
              <a:rPr lang="en-US" altLang="zh-CN" sz="1400" kern="0" dirty="0" smtClean="0">
                <a:latin typeface="幼圆" panose="02010509060101010101" pitchFamily="49" charset="-122"/>
                <a:ea typeface="幼圆" panose="02010509060101010101" pitchFamily="49" charset="-122"/>
              </a:rPr>
              <a:t>3</a:t>
            </a:r>
            <a:r>
              <a:rPr lang="zh-CN" altLang="en-US" sz="1400" kern="0" dirty="0" smtClean="0">
                <a:latin typeface="幼圆" panose="02010509060101010101" pitchFamily="49" charset="-122"/>
                <a:ea typeface="幼圆" panose="02010509060101010101" pitchFamily="49" charset="-122"/>
              </a:rPr>
              <a:t>）原</a:t>
            </a:r>
            <a:r>
              <a:rPr lang="zh-CN" altLang="en-US" sz="1400" kern="0" dirty="0">
                <a:latin typeface="幼圆" panose="02010509060101010101" pitchFamily="49" charset="-122"/>
                <a:ea typeface="幼圆" panose="02010509060101010101" pitchFamily="49" charset="-122"/>
              </a:rPr>
              <a:t>地下水监测井</a:t>
            </a:r>
            <a:r>
              <a:rPr lang="zh-CN" altLang="en-US" sz="1400" kern="0" dirty="0" smtClean="0">
                <a:latin typeface="幼圆" panose="02010509060101010101" pitchFamily="49" charset="-122"/>
                <a:ea typeface="幼圆" panose="02010509060101010101" pitchFamily="49" charset="-122"/>
              </a:rPr>
              <a:t>数量：</a:t>
            </a:r>
            <a:r>
              <a:rPr lang="zh-CN" altLang="en-US" sz="1400" kern="0" dirty="0" smtClean="0">
                <a:solidFill>
                  <a:srgbClr val="FF0000"/>
                </a:solidFill>
                <a:latin typeface="幼圆" panose="02010509060101010101" pitchFamily="49" charset="-122"/>
                <a:ea typeface="幼圆" panose="02010509060101010101" pitchFamily="49" charset="-122"/>
              </a:rPr>
              <a:t>小于</a:t>
            </a:r>
            <a:r>
              <a:rPr lang="zh-CN" altLang="en-US" sz="1400" kern="0" dirty="0" smtClean="0">
                <a:latin typeface="幼圆" panose="02010509060101010101" pitchFamily="49" charset="-122"/>
                <a:ea typeface="幼圆" panose="02010509060101010101" pitchFamily="49" charset="-122"/>
              </a:rPr>
              <a:t>总监测井数</a:t>
            </a:r>
            <a:r>
              <a:rPr lang="en-US" altLang="zh-CN" sz="1400" kern="0" dirty="0" smtClean="0">
                <a:solidFill>
                  <a:srgbClr val="FF0000"/>
                </a:solidFill>
                <a:latin typeface="幼圆" panose="02010509060101010101" pitchFamily="49" charset="-122"/>
                <a:ea typeface="幼圆" panose="02010509060101010101" pitchFamily="49" charset="-122"/>
              </a:rPr>
              <a:t>60%</a:t>
            </a:r>
            <a:r>
              <a:rPr lang="zh-CN" altLang="en-US" sz="1400" kern="0" dirty="0" smtClean="0">
                <a:latin typeface="幼圆" panose="02010509060101010101" pitchFamily="49" charset="-122"/>
                <a:ea typeface="幼圆" panose="02010509060101010101" pitchFamily="49" charset="-122"/>
              </a:rPr>
              <a:t>。</a:t>
            </a:r>
            <a:endParaRPr lang="en-US" altLang="zh-CN" sz="1400" kern="0" dirty="0" smtClean="0">
              <a:latin typeface="幼圆" panose="02010509060101010101" pitchFamily="49" charset="-122"/>
              <a:ea typeface="幼圆" panose="02010509060101010101" pitchFamily="49" charset="-122"/>
            </a:endParaRPr>
          </a:p>
        </p:txBody>
      </p:sp>
      <p:pic>
        <p:nvPicPr>
          <p:cNvPr id="33" name="Picture 2" descr="C:\Users\xionghuilei\Desktop\go-top.png">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92" r="8003"/>
          <a:stretch/>
        </p:blipFill>
        <p:spPr bwMode="auto">
          <a:xfrm flipH="1">
            <a:off x="8316416" y="4204992"/>
            <a:ext cx="505942" cy="4560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xionghuilei\Desktop\河流监测井.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521489"/>
            <a:ext cx="5193511" cy="24572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062571"/>
      </p:ext>
    </p:extLst>
  </p:cSld>
  <p:clrMapOvr>
    <a:masterClrMapping/>
  </p:clrMapOvr>
  <p:transition spd="slow" advTm="286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确认修复策略</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 name="内容占位符 1"/>
          <p:cNvSpPr>
            <a:spLocks noGrp="1"/>
          </p:cNvSpPr>
          <p:nvPr>
            <p:ph idx="1"/>
          </p:nvPr>
        </p:nvSpPr>
        <p:spPr/>
        <p:txBody>
          <a:bodyPr>
            <a:normAutofit/>
          </a:bodyPr>
          <a:lstStyle/>
          <a:p>
            <a:pPr marL="0" indent="0">
              <a:lnSpc>
                <a:spcPct val="130000"/>
              </a:lnSpc>
              <a:buNone/>
            </a:pPr>
            <a:r>
              <a:rPr lang="zh-CN" altLang="en-US" sz="1600" dirty="0" smtClean="0"/>
              <a:t>基本原则</a:t>
            </a:r>
            <a:endParaRPr lang="en-US" altLang="zh-CN" sz="1600" dirty="0" smtClean="0"/>
          </a:p>
          <a:p>
            <a:pPr>
              <a:lnSpc>
                <a:spcPct val="130000"/>
              </a:lnSpc>
              <a:buFont typeface="Wingdings" panose="05000000000000000000" pitchFamily="2" charset="2"/>
              <a:buChar char="n"/>
            </a:pPr>
            <a:r>
              <a:rPr lang="zh-CN" altLang="zh-CN" sz="1600" dirty="0" smtClean="0"/>
              <a:t>应</a:t>
            </a:r>
            <a:r>
              <a:rPr lang="zh-CN" altLang="zh-CN" sz="1600" dirty="0"/>
              <a:t>与场地未来的用地发展规划、开发方式、时间进度相结合</a:t>
            </a:r>
            <a:r>
              <a:rPr lang="zh-CN" altLang="zh-CN" sz="1600" dirty="0" smtClean="0"/>
              <a:t>。</a:t>
            </a:r>
            <a:endParaRPr lang="zh-CN" altLang="zh-CN" sz="1600" dirty="0"/>
          </a:p>
          <a:p>
            <a:pPr>
              <a:lnSpc>
                <a:spcPct val="130000"/>
              </a:lnSpc>
              <a:buFont typeface="Wingdings" panose="05000000000000000000" pitchFamily="2" charset="2"/>
              <a:buChar char="n"/>
            </a:pPr>
            <a:r>
              <a:rPr lang="zh-CN" altLang="zh-CN" sz="1600" dirty="0" smtClean="0"/>
              <a:t>应</a:t>
            </a:r>
            <a:r>
              <a:rPr lang="zh-CN" altLang="zh-CN" sz="1600" dirty="0"/>
              <a:t>充分考虑场地修复过程中土壤和地下水的整体协调性，并综合考虑近期、中期和长期目标的</a:t>
            </a:r>
            <a:r>
              <a:rPr lang="zh-CN" altLang="zh-CN" sz="1600" dirty="0" smtClean="0"/>
              <a:t>要求。</a:t>
            </a:r>
            <a:endParaRPr lang="zh-CN" altLang="zh-CN" sz="1600" dirty="0"/>
          </a:p>
          <a:p>
            <a:pPr>
              <a:lnSpc>
                <a:spcPct val="130000"/>
              </a:lnSpc>
              <a:buFont typeface="Wingdings" panose="05000000000000000000" pitchFamily="2" charset="2"/>
              <a:buChar char="n"/>
            </a:pPr>
            <a:r>
              <a:rPr lang="zh-CN" altLang="zh-CN" sz="1600" dirty="0" smtClean="0"/>
              <a:t>污染</a:t>
            </a:r>
            <a:r>
              <a:rPr lang="zh-CN" altLang="zh-CN" sz="1600" dirty="0"/>
              <a:t>场地风险评估可作为评估采取不同修复策略是否可以达到修复目标的评估工具。</a:t>
            </a:r>
          </a:p>
          <a:p>
            <a:pPr>
              <a:lnSpc>
                <a:spcPct val="130000"/>
              </a:lnSpc>
              <a:buFont typeface="Wingdings" panose="05000000000000000000" pitchFamily="2" charset="2"/>
              <a:buChar char="n"/>
            </a:pPr>
            <a:r>
              <a:rPr lang="zh-CN" altLang="zh-CN" sz="1600" dirty="0" smtClean="0"/>
              <a:t>应选</a:t>
            </a:r>
            <a:r>
              <a:rPr lang="zh-CN" altLang="zh-CN" sz="1600" dirty="0"/>
              <a:t>择绿色的、可持续的修复策略，使修复行为的净环境效益最大化。</a:t>
            </a:r>
          </a:p>
          <a:p>
            <a:pPr>
              <a:lnSpc>
                <a:spcPct val="130000"/>
              </a:lnSpc>
              <a:buFont typeface="Wingdings" panose="05000000000000000000" pitchFamily="2" charset="2"/>
              <a:buChar char="n"/>
            </a:pPr>
            <a:r>
              <a:rPr lang="zh-CN" altLang="zh-CN" sz="1600" dirty="0" smtClean="0"/>
              <a:t>针对</a:t>
            </a:r>
            <a:r>
              <a:rPr lang="zh-CN" altLang="zh-CN" sz="1600" dirty="0"/>
              <a:t>污染源处理技术、工程控制技术、制度控制技术中的某一修复模式，提出该修复模式下各个修复单元内各类介质的具体修复指标或工程控制</a:t>
            </a:r>
            <a:r>
              <a:rPr lang="zh-CN" altLang="zh-CN" sz="1600" dirty="0" smtClean="0"/>
              <a:t>指标</a:t>
            </a:r>
            <a:r>
              <a:rPr lang="zh-CN" altLang="en-US" sz="1600" dirty="0" smtClean="0"/>
              <a:t>。</a:t>
            </a:r>
            <a:endParaRPr lang="zh-CN" altLang="en-US" sz="1600" dirty="0"/>
          </a:p>
        </p:txBody>
      </p:sp>
    </p:spTree>
    <p:extLst>
      <p:ext uri="{BB962C8B-B14F-4D97-AF65-F5344CB8AC3E}">
        <p14:creationId xmlns:p14="http://schemas.microsoft.com/office/powerpoint/2010/main" val="936723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修复效果评价</a:t>
            </a:r>
          </a:p>
        </p:txBody>
      </p:sp>
      <p:grpSp>
        <p:nvGrpSpPr>
          <p:cNvPr id="32" name="组合 31"/>
          <p:cNvGrpSpPr/>
          <p:nvPr/>
        </p:nvGrpSpPr>
        <p:grpSpPr>
          <a:xfrm>
            <a:off x="539552" y="1221601"/>
            <a:ext cx="8151668" cy="1228961"/>
            <a:chOff x="539552" y="1340768"/>
            <a:chExt cx="8151668" cy="1638615"/>
          </a:xfrm>
        </p:grpSpPr>
        <p:grpSp>
          <p:nvGrpSpPr>
            <p:cNvPr id="33" name="组合 32"/>
            <p:cNvGrpSpPr/>
            <p:nvPr/>
          </p:nvGrpSpPr>
          <p:grpSpPr>
            <a:xfrm>
              <a:off x="4932040" y="1340768"/>
              <a:ext cx="3759180" cy="1234258"/>
              <a:chOff x="5220072" y="2089544"/>
              <a:chExt cx="3759180" cy="1234258"/>
            </a:xfrm>
          </p:grpSpPr>
          <p:cxnSp>
            <p:nvCxnSpPr>
              <p:cNvPr id="41" name="直接连接符 40"/>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42" name="组合 41"/>
              <p:cNvGrpSpPr/>
              <p:nvPr/>
            </p:nvGrpSpPr>
            <p:grpSpPr>
              <a:xfrm>
                <a:off x="5220072" y="2089544"/>
                <a:ext cx="3759180" cy="1234258"/>
                <a:chOff x="7581572" y="2089544"/>
                <a:chExt cx="3759180" cy="1234258"/>
              </a:xfrm>
            </p:grpSpPr>
            <p:sp>
              <p:nvSpPr>
                <p:cNvPr id="43" name="文本框 28"/>
                <p:cNvSpPr txBox="1"/>
                <p:nvPr/>
              </p:nvSpPr>
              <p:spPr>
                <a:xfrm>
                  <a:off x="7581572" y="2089544"/>
                  <a:ext cx="2851267" cy="410370"/>
                </a:xfrm>
                <a:prstGeom prst="rect">
                  <a:avLst/>
                </a:prstGeom>
                <a:noFill/>
              </p:spPr>
              <p:txBody>
                <a:bodyPr wrap="square" rtlCol="0">
                  <a:spAutoFit/>
                </a:bodyPr>
                <a:lstStyle/>
                <a:p>
                  <a:pPr lvl="0">
                    <a:defRPr/>
                  </a:pPr>
                  <a:r>
                    <a:rPr lang="zh-CN" altLang="en-US" sz="1400" kern="0" dirty="0" smtClean="0">
                      <a:solidFill>
                        <a:srgbClr val="FF0000"/>
                      </a:solidFill>
                      <a:latin typeface="幼圆" panose="02010509060101010101" pitchFamily="49" charset="-122"/>
                      <a:ea typeface="幼圆" panose="02010509060101010101" pitchFamily="49" charset="-122"/>
                    </a:rPr>
                    <a:t>修复</a:t>
                  </a:r>
                  <a:r>
                    <a:rPr lang="zh-CN" altLang="en-US" sz="1400" kern="0" dirty="0">
                      <a:solidFill>
                        <a:srgbClr val="FF0000"/>
                      </a:solidFill>
                      <a:latin typeface="幼圆" panose="02010509060101010101" pitchFamily="49" charset="-122"/>
                      <a:ea typeface="幼圆" panose="02010509060101010101" pitchFamily="49" charset="-122"/>
                    </a:rPr>
                    <a:t>建议</a:t>
                  </a:r>
                  <a:endParaRPr kumimoji="0" lang="en-US" altLang="zh-CN" sz="1400"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sp>
              <p:nvSpPr>
                <p:cNvPr id="44" name="文本框 30"/>
                <p:cNvSpPr txBox="1"/>
                <p:nvPr/>
              </p:nvSpPr>
              <p:spPr>
                <a:xfrm>
                  <a:off x="7627589" y="2511271"/>
                  <a:ext cx="3713163" cy="812531"/>
                </a:xfrm>
                <a:prstGeom prst="rect">
                  <a:avLst/>
                </a:prstGeom>
                <a:noFill/>
              </p:spPr>
              <p:txBody>
                <a:bodyPr wrap="square" rtlCol="0">
                  <a:spAutoFit/>
                </a:bodyPr>
                <a:lstStyle/>
                <a:p>
                  <a:pPr lvl="0">
                    <a:lnSpc>
                      <a:spcPct val="120000"/>
                    </a:lnSpc>
                    <a:defRPr/>
                  </a:pPr>
                  <a:r>
                    <a:rPr lang="en-US" altLang="zh-CN" sz="1400" kern="0" dirty="0" smtClean="0">
                      <a:latin typeface="幼圆" panose="02010509060101010101" pitchFamily="49" charset="-122"/>
                      <a:ea typeface="幼圆" panose="02010509060101010101" pitchFamily="49" charset="-122"/>
                    </a:rPr>
                    <a:t>1</a:t>
                  </a:r>
                  <a:r>
                    <a:rPr lang="zh-CN" altLang="en-US" sz="1400" kern="0" dirty="0" smtClean="0">
                      <a:latin typeface="幼圆" panose="02010509060101010101" pitchFamily="49" charset="-122"/>
                      <a:ea typeface="幼圆" panose="02010509060101010101" pitchFamily="49" charset="-122"/>
                    </a:rPr>
                    <a:t>）合格达标；</a:t>
                  </a:r>
                  <a:endParaRPr lang="en-US" altLang="zh-CN" sz="1400" kern="0" dirty="0" smtClean="0">
                    <a:latin typeface="幼圆" panose="02010509060101010101" pitchFamily="49" charset="-122"/>
                    <a:ea typeface="幼圆" panose="02010509060101010101" pitchFamily="49" charset="-122"/>
                  </a:endParaRPr>
                </a:p>
                <a:p>
                  <a:pPr lvl="0">
                    <a:lnSpc>
                      <a:spcPct val="120000"/>
                    </a:lnSpc>
                    <a:defRPr/>
                  </a:pPr>
                  <a:r>
                    <a:rPr kumimoji="0" lang="en-US" altLang="zh-CN" sz="1400" i="0" u="none" strike="noStrike" kern="0" cap="none" spc="0" normalizeH="0" baseline="0" noProof="0" dirty="0" smtClean="0">
                      <a:ln>
                        <a:noFill/>
                      </a:ln>
                      <a:effectLst/>
                      <a:uLnTx/>
                      <a:uFillTx/>
                      <a:latin typeface="幼圆" panose="02010509060101010101" pitchFamily="49" charset="-122"/>
                      <a:ea typeface="幼圆" panose="02010509060101010101" pitchFamily="49" charset="-122"/>
                    </a:rPr>
                    <a:t>2</a:t>
                  </a:r>
                  <a:r>
                    <a:rPr lang="zh-CN" altLang="en-US" sz="1400" kern="0" dirty="0" smtClean="0">
                      <a:latin typeface="幼圆" panose="02010509060101010101" pitchFamily="49" charset="-122"/>
                      <a:ea typeface="幼圆" panose="02010509060101010101" pitchFamily="49" charset="-122"/>
                    </a:rPr>
                    <a:t>）不合格：继续修复，再次验收。</a:t>
                  </a:r>
                  <a:endParaRPr kumimoji="0" lang="zh-CN" altLang="en-US" sz="1400" i="0" u="none" strike="noStrike" kern="0" cap="none" spc="0" normalizeH="0" baseline="0" noProof="0" dirty="0">
                    <a:ln>
                      <a:noFill/>
                    </a:ln>
                    <a:effectLst/>
                    <a:uLnTx/>
                    <a:uFillTx/>
                    <a:latin typeface="幼圆" panose="02010509060101010101" pitchFamily="49" charset="-122"/>
                    <a:ea typeface="幼圆" panose="02010509060101010101" pitchFamily="49" charset="-122"/>
                  </a:endParaRPr>
                </a:p>
              </p:txBody>
            </p:sp>
          </p:grpSp>
        </p:grpSp>
        <p:grpSp>
          <p:nvGrpSpPr>
            <p:cNvPr id="34" name="组合 33"/>
            <p:cNvGrpSpPr/>
            <p:nvPr/>
          </p:nvGrpSpPr>
          <p:grpSpPr>
            <a:xfrm>
              <a:off x="539552" y="1340768"/>
              <a:ext cx="3110474" cy="1638615"/>
              <a:chOff x="539552" y="1340768"/>
              <a:chExt cx="3110474" cy="1638615"/>
            </a:xfrm>
          </p:grpSpPr>
          <p:sp>
            <p:nvSpPr>
              <p:cNvPr id="35" name="文本框 44"/>
              <p:cNvSpPr txBox="1"/>
              <p:nvPr/>
            </p:nvSpPr>
            <p:spPr>
              <a:xfrm>
                <a:off x="539552" y="1340768"/>
                <a:ext cx="3024336"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评价方法</a:t>
                </a:r>
                <a:endParaRPr kumimoji="0" lang="en-US" altLang="zh-CN" sz="1400"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2"/>
                <a:ext cx="3110474" cy="1157241"/>
              </a:xfrm>
              <a:prstGeom prst="rect">
                <a:avLst/>
              </a:prstGeom>
              <a:noFill/>
            </p:spPr>
            <p:txBody>
              <a:bodyPr wrap="square" rtlCol="0">
                <a:spAutoFit/>
              </a:bodyPr>
              <a:lstStyle/>
              <a:p>
                <a:pPr lvl="0">
                  <a:lnSpc>
                    <a:spcPct val="120000"/>
                  </a:lnSpc>
                  <a:defRPr/>
                </a:pPr>
                <a:r>
                  <a:rPr lang="en-US" altLang="zh-CN" sz="1400" kern="0" dirty="0" smtClean="0">
                    <a:latin typeface="幼圆" panose="02010509060101010101" pitchFamily="49" charset="-122"/>
                    <a:ea typeface="幼圆" panose="02010509060101010101" pitchFamily="49" charset="-122"/>
                  </a:rPr>
                  <a:t>1</a:t>
                </a:r>
                <a:r>
                  <a:rPr lang="zh-CN" altLang="en-US" sz="1400" kern="0" dirty="0">
                    <a:latin typeface="幼圆" panose="02010509060101010101" pitchFamily="49" charset="-122"/>
                    <a:ea typeface="幼圆" panose="02010509060101010101" pitchFamily="49" charset="-122"/>
                  </a:rPr>
                  <a:t>）逐个对比法；</a:t>
                </a:r>
                <a:endParaRPr lang="en-US" altLang="zh-CN" sz="1400" kern="0" dirty="0" smtClean="0">
                  <a:latin typeface="幼圆" panose="02010509060101010101" pitchFamily="49" charset="-122"/>
                  <a:ea typeface="幼圆" panose="02010509060101010101" pitchFamily="49" charset="-122"/>
                </a:endParaRPr>
              </a:p>
              <a:p>
                <a:pPr lvl="0">
                  <a:lnSpc>
                    <a:spcPct val="120000"/>
                  </a:lnSpc>
                  <a:defRPr/>
                </a:pPr>
                <a:r>
                  <a:rPr lang="en-US" altLang="zh-CN" sz="1400" kern="0" dirty="0">
                    <a:latin typeface="幼圆" panose="02010509060101010101" pitchFamily="49" charset="-122"/>
                    <a:ea typeface="幼圆" panose="02010509060101010101" pitchFamily="49" charset="-122"/>
                  </a:rPr>
                  <a:t>2</a:t>
                </a:r>
                <a:r>
                  <a:rPr lang="zh-CN" altLang="en-US" sz="1400" kern="0" dirty="0" smtClean="0">
                    <a:latin typeface="幼圆" panose="02010509060101010101" pitchFamily="49" charset="-122"/>
                    <a:ea typeface="幼圆" panose="02010509060101010101" pitchFamily="49" charset="-122"/>
                  </a:rPr>
                  <a:t>）</a:t>
                </a:r>
                <a:r>
                  <a:rPr lang="en-US" altLang="zh-CN" sz="1400" kern="0" dirty="0" smtClean="0">
                    <a:latin typeface="幼圆" panose="02010509060101010101" pitchFamily="49" charset="-122"/>
                    <a:ea typeface="幼圆" panose="02010509060101010101" pitchFamily="49" charset="-122"/>
                  </a:rPr>
                  <a:t>95</a:t>
                </a:r>
                <a:r>
                  <a:rPr lang="en-US" altLang="zh-CN" sz="1400" kern="0" dirty="0">
                    <a:latin typeface="幼圆" panose="02010509060101010101" pitchFamily="49" charset="-122"/>
                    <a:ea typeface="幼圆" panose="02010509060101010101" pitchFamily="49" charset="-122"/>
                  </a:rPr>
                  <a:t>%</a:t>
                </a:r>
                <a:r>
                  <a:rPr lang="zh-CN" altLang="en-US" sz="1400" kern="0" dirty="0">
                    <a:latin typeface="幼圆" panose="02010509060101010101" pitchFamily="49" charset="-122"/>
                    <a:ea typeface="幼圆" panose="02010509060101010101" pitchFamily="49" charset="-122"/>
                  </a:rPr>
                  <a:t>置信上限评估方法；</a:t>
                </a:r>
                <a:endParaRPr lang="en-US" altLang="zh-CN" sz="1400" kern="0" dirty="0" smtClean="0">
                  <a:latin typeface="幼圆" panose="02010509060101010101" pitchFamily="49" charset="-122"/>
                  <a:ea typeface="幼圆" panose="02010509060101010101" pitchFamily="49" charset="-122"/>
                </a:endParaRPr>
              </a:p>
              <a:p>
                <a:pPr lvl="0">
                  <a:lnSpc>
                    <a:spcPct val="120000"/>
                  </a:lnSpc>
                  <a:defRPr/>
                </a:pPr>
                <a:r>
                  <a:rPr kumimoji="0" lang="en-US" altLang="zh-CN" sz="1400" i="0" u="none" strike="noStrike" kern="0" cap="none" spc="0" normalizeH="0" baseline="0" noProof="0" dirty="0" smtClean="0">
                    <a:ln>
                      <a:noFill/>
                    </a:ln>
                    <a:effectLst/>
                    <a:uLnTx/>
                    <a:uFillTx/>
                    <a:latin typeface="幼圆" panose="02010509060101010101" pitchFamily="49" charset="-122"/>
                    <a:ea typeface="幼圆" panose="02010509060101010101" pitchFamily="49" charset="-122"/>
                  </a:rPr>
                  <a:t>3</a:t>
                </a:r>
                <a:r>
                  <a:rPr kumimoji="0" lang="zh-CN" altLang="en-US" sz="1400" i="0" u="none" strike="noStrike" kern="0" cap="none" spc="0" normalizeH="0" baseline="0" noProof="0" dirty="0" smtClean="0">
                    <a:ln>
                      <a:noFill/>
                    </a:ln>
                    <a:effectLst/>
                    <a:uLnTx/>
                    <a:uFillTx/>
                    <a:latin typeface="幼圆" panose="02010509060101010101" pitchFamily="49" charset="-122"/>
                    <a:ea typeface="幼圆" panose="02010509060101010101" pitchFamily="49" charset="-122"/>
                  </a:rPr>
                  <a:t>）</a:t>
                </a:r>
                <a:r>
                  <a:rPr lang="en-US" altLang="zh-CN" sz="1400" kern="0" dirty="0">
                    <a:latin typeface="幼圆" panose="02010509060101010101" pitchFamily="49" charset="-122"/>
                    <a:ea typeface="幼圆" panose="02010509060101010101" pitchFamily="49" charset="-122"/>
                  </a:rPr>
                  <a:t>t </a:t>
                </a:r>
                <a:r>
                  <a:rPr lang="zh-CN" altLang="en-US" sz="1400" kern="0" dirty="0">
                    <a:latin typeface="幼圆" panose="02010509060101010101" pitchFamily="49" charset="-122"/>
                    <a:ea typeface="幼圆" panose="02010509060101010101" pitchFamily="49" charset="-122"/>
                  </a:rPr>
                  <a:t>检验评估</a:t>
                </a:r>
                <a:r>
                  <a:rPr lang="zh-CN" altLang="en-US" sz="1400" kern="0" dirty="0" smtClean="0">
                    <a:latin typeface="幼圆" panose="02010509060101010101" pitchFamily="49" charset="-122"/>
                    <a:ea typeface="幼圆" panose="02010509060101010101" pitchFamily="49" charset="-122"/>
                  </a:rPr>
                  <a:t>方法。</a:t>
                </a:r>
                <a:endParaRPr kumimoji="0" lang="zh-CN" altLang="en-US" sz="1400" i="0" u="none" strike="noStrike" kern="0" cap="none" spc="0" normalizeH="0" baseline="0" noProof="0" dirty="0">
                  <a:ln>
                    <a:noFill/>
                  </a:ln>
                  <a:effectLst/>
                  <a:uLnTx/>
                  <a:uFillTx/>
                  <a:latin typeface="幼圆" panose="02010509060101010101" pitchFamily="49" charset="-122"/>
                  <a:ea typeface="幼圆" panose="02010509060101010101" pitchFamily="49" charset="-122"/>
                </a:endParaRPr>
              </a:p>
            </p:txBody>
          </p:sp>
        </p:grpSp>
      </p:grpSp>
      <p:pic>
        <p:nvPicPr>
          <p:cNvPr id="19" name="Picture 2" descr="C:\Users\xionghuilei\Desktop\redo_square.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112"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5822518"/>
      </p:ext>
    </p:extLst>
  </p:cSld>
  <p:clrMapOvr>
    <a:masterClrMapping/>
  </p:clrMapOvr>
  <p:transition spd="slow" advTm="28644"/>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验收程序</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验收报告</a:t>
            </a:r>
          </a:p>
        </p:txBody>
      </p:sp>
      <p:grpSp>
        <p:nvGrpSpPr>
          <p:cNvPr id="34" name="组合 33"/>
          <p:cNvGrpSpPr/>
          <p:nvPr/>
        </p:nvGrpSpPr>
        <p:grpSpPr>
          <a:xfrm>
            <a:off x="539552" y="1221601"/>
            <a:ext cx="3110474" cy="2817087"/>
            <a:chOff x="539552" y="1340768"/>
            <a:chExt cx="3110474" cy="3756116"/>
          </a:xfrm>
        </p:grpSpPr>
        <p:sp>
          <p:nvSpPr>
            <p:cNvPr id="35" name="文本框 44"/>
            <p:cNvSpPr txBox="1"/>
            <p:nvPr/>
          </p:nvSpPr>
          <p:spPr>
            <a:xfrm>
              <a:off x="539552" y="1340768"/>
              <a:ext cx="3024336" cy="492443"/>
            </a:xfrm>
            <a:prstGeom prst="rect">
              <a:avLst/>
            </a:prstGeom>
            <a:noFill/>
          </p:spPr>
          <p:txBody>
            <a:bodyPr wrap="square" rtlCol="0">
              <a:spAutoFit/>
            </a:bodyPr>
            <a:lstStyle/>
            <a:p>
              <a:pPr lvl="0">
                <a:defRPr/>
              </a:pPr>
              <a:r>
                <a:rPr lang="zh-CN" altLang="en-US" b="1" kern="0" dirty="0" smtClean="0">
                  <a:solidFill>
                    <a:srgbClr val="FF0000"/>
                  </a:solidFill>
                  <a:latin typeface="微软雅黑" panose="020B0503020204020204" pitchFamily="34" charset="-122"/>
                  <a:ea typeface="微软雅黑" panose="020B0503020204020204" pitchFamily="34" charset="-122"/>
                </a:rPr>
                <a:t>验收</a:t>
              </a:r>
              <a:r>
                <a:rPr lang="zh-CN" altLang="en-US" b="1" kern="0" dirty="0">
                  <a:solidFill>
                    <a:srgbClr val="FF0000"/>
                  </a:solidFill>
                  <a:latin typeface="微软雅黑" panose="020B0503020204020204" pitchFamily="34" charset="-122"/>
                  <a:ea typeface="微软雅黑" panose="020B0503020204020204" pitchFamily="34" charset="-122"/>
                </a:rPr>
                <a:t>报告</a:t>
              </a:r>
              <a:r>
                <a:rPr lang="zh-CN" altLang="en-US" b="1" kern="0" dirty="0" smtClean="0">
                  <a:solidFill>
                    <a:srgbClr val="FF0000"/>
                  </a:solidFill>
                  <a:latin typeface="微软雅黑" panose="020B0503020204020204" pitchFamily="34" charset="-122"/>
                  <a:ea typeface="微软雅黑" panose="020B0503020204020204" pitchFamily="34" charset="-122"/>
                </a:rPr>
                <a:t>编制主要内容</a:t>
              </a:r>
              <a:endPar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1"/>
              <a:ext cx="3110474" cy="3274743"/>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n-US" altLang="zh-CN" sz="1600" kern="0" dirty="0" smtClean="0">
                  <a:latin typeface="Times New Roman" panose="02020603050405020304" pitchFamily="18" charset="0"/>
                  <a:ea typeface="微软雅黑" panose="020B0503020204020204" pitchFamily="34" charset="-122"/>
                </a:rPr>
                <a:t>1)</a:t>
              </a:r>
              <a:r>
                <a:rPr lang="zh-CN" altLang="en-US" sz="1600" kern="0" dirty="0" smtClean="0">
                  <a:latin typeface="Times New Roman" panose="02020603050405020304" pitchFamily="18" charset="0"/>
                  <a:ea typeface="微软雅黑" panose="020B0503020204020204" pitchFamily="34" charset="-122"/>
                </a:rPr>
                <a:t>验收</a:t>
              </a:r>
              <a:r>
                <a:rPr lang="zh-CN" altLang="en-US" sz="1600" kern="0" dirty="0">
                  <a:latin typeface="Times New Roman" panose="02020603050405020304" pitchFamily="18" charset="0"/>
                  <a:ea typeface="微软雅黑" panose="020B0503020204020204" pitchFamily="34" charset="-122"/>
                </a:rPr>
                <a:t>依据；</a:t>
              </a:r>
            </a:p>
            <a:p>
              <a:pPr lvl="0">
                <a:lnSpc>
                  <a:spcPct val="120000"/>
                </a:lnSpc>
                <a:defRPr/>
              </a:pPr>
              <a:r>
                <a:rPr lang="en-US" altLang="zh-CN" sz="1600" kern="0" dirty="0">
                  <a:latin typeface="Times New Roman" panose="02020603050405020304" pitchFamily="18" charset="0"/>
                  <a:ea typeface="微软雅黑" panose="020B0503020204020204" pitchFamily="34" charset="-122"/>
                </a:rPr>
                <a:t>2</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场地概况；</a:t>
              </a:r>
              <a:endParaRPr lang="zh-CN" altLang="en-US" sz="1600" kern="0" dirty="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a:latin typeface="Times New Roman" panose="02020603050405020304" pitchFamily="18" charset="0"/>
                  <a:ea typeface="微软雅黑" panose="020B0503020204020204" pitchFamily="34" charset="-122"/>
                </a:rPr>
                <a:t>3</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验收</a:t>
              </a:r>
              <a:r>
                <a:rPr lang="zh-CN" altLang="en-US" sz="1600" kern="0" dirty="0">
                  <a:latin typeface="Times New Roman" panose="02020603050405020304" pitchFamily="18" charset="0"/>
                  <a:ea typeface="微软雅黑" panose="020B0503020204020204" pitchFamily="34" charset="-122"/>
                </a:rPr>
                <a:t>内容与</a:t>
              </a:r>
              <a:r>
                <a:rPr lang="zh-CN" altLang="en-US" sz="1600" kern="0" dirty="0" smtClean="0">
                  <a:latin typeface="Times New Roman" panose="02020603050405020304" pitchFamily="18" charset="0"/>
                  <a:ea typeface="微软雅黑" panose="020B0503020204020204" pitchFamily="34" charset="-122"/>
                </a:rPr>
                <a:t>方法；</a:t>
              </a:r>
              <a:endParaRPr lang="zh-CN" altLang="en-US" sz="1600" kern="0" dirty="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a:latin typeface="Times New Roman" panose="02020603050405020304" pitchFamily="18" charset="0"/>
                  <a:ea typeface="微软雅黑" panose="020B0503020204020204" pitchFamily="34" charset="-122"/>
                </a:rPr>
                <a:t>4</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文件</a:t>
              </a:r>
              <a:r>
                <a:rPr lang="zh-CN" altLang="en-US" sz="1600" kern="0" dirty="0">
                  <a:latin typeface="Times New Roman" panose="02020603050405020304" pitchFamily="18" charset="0"/>
                  <a:ea typeface="微软雅黑" panose="020B0503020204020204" pitchFamily="34" charset="-122"/>
                </a:rPr>
                <a:t>审核与现场</a:t>
              </a:r>
              <a:r>
                <a:rPr lang="zh-CN" altLang="en-US" sz="1600" kern="0" dirty="0" smtClean="0">
                  <a:latin typeface="Times New Roman" panose="02020603050405020304" pitchFamily="18" charset="0"/>
                  <a:ea typeface="微软雅黑" panose="020B0503020204020204" pitchFamily="34" charset="-122"/>
                </a:rPr>
                <a:t>勘查；</a:t>
              </a:r>
              <a:endParaRPr lang="zh-CN" altLang="en-US" sz="1600" kern="0" dirty="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a:latin typeface="Times New Roman" panose="02020603050405020304" pitchFamily="18" charset="0"/>
                  <a:ea typeface="微软雅黑" panose="020B0503020204020204" pitchFamily="34" charset="-122"/>
                </a:rPr>
                <a:t>5</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采样</a:t>
              </a:r>
              <a:r>
                <a:rPr lang="zh-CN" altLang="en-US" sz="1600" kern="0" dirty="0">
                  <a:latin typeface="Times New Roman" panose="02020603050405020304" pitchFamily="18" charset="0"/>
                  <a:ea typeface="微软雅黑" panose="020B0503020204020204" pitchFamily="34" charset="-122"/>
                </a:rPr>
                <a:t>布点方案</a:t>
              </a:r>
              <a:r>
                <a:rPr lang="zh-CN" altLang="en-US" sz="1600" kern="0" dirty="0" smtClean="0">
                  <a:latin typeface="Times New Roman" panose="02020603050405020304" pitchFamily="18" charset="0"/>
                  <a:ea typeface="微软雅黑" panose="020B0503020204020204" pitchFamily="34" charset="-122"/>
                </a:rPr>
                <a:t>制定；</a:t>
              </a:r>
              <a:endParaRPr lang="en-US" altLang="zh-CN" sz="1600" kern="0" dirty="0" smtClean="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smtClean="0">
                  <a:latin typeface="Times New Roman" panose="02020603050405020304" pitchFamily="18" charset="0"/>
                  <a:ea typeface="微软雅黑" panose="020B0503020204020204" pitchFamily="34" charset="-122"/>
                </a:rPr>
                <a:t>6)</a:t>
              </a:r>
              <a:r>
                <a:rPr lang="zh-CN" altLang="en-US" sz="1600" kern="0" dirty="0" smtClean="0">
                  <a:latin typeface="Times New Roman" panose="02020603050405020304" pitchFamily="18" charset="0"/>
                  <a:ea typeface="微软雅黑" panose="020B0503020204020204" pitchFamily="34" charset="-122"/>
                </a:rPr>
                <a:t>现场</a:t>
              </a:r>
              <a:r>
                <a:rPr lang="zh-CN" altLang="en-US" sz="1600" kern="0" dirty="0">
                  <a:latin typeface="Times New Roman" panose="02020603050405020304" pitchFamily="18" charset="0"/>
                  <a:ea typeface="微软雅黑" panose="020B0503020204020204" pitchFamily="34" charset="-122"/>
                </a:rPr>
                <a:t>采样与实验室</a:t>
              </a:r>
              <a:r>
                <a:rPr lang="zh-CN" altLang="en-US" sz="1600" kern="0" dirty="0" smtClean="0">
                  <a:latin typeface="Times New Roman" panose="02020603050405020304" pitchFamily="18" charset="0"/>
                  <a:ea typeface="微软雅黑" panose="020B0503020204020204" pitchFamily="34" charset="-122"/>
                </a:rPr>
                <a:t>检测；</a:t>
              </a:r>
              <a:endParaRPr lang="zh-CN" altLang="en-US" sz="1600" kern="0" dirty="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a:latin typeface="Times New Roman" panose="02020603050405020304" pitchFamily="18" charset="0"/>
                  <a:ea typeface="微软雅黑" panose="020B0503020204020204" pitchFamily="34" charset="-122"/>
                </a:rPr>
                <a:t>7</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修复</a:t>
              </a:r>
              <a:r>
                <a:rPr lang="zh-CN" altLang="en-US" sz="1600" kern="0" dirty="0">
                  <a:latin typeface="Times New Roman" panose="02020603050405020304" pitchFamily="18" charset="0"/>
                  <a:ea typeface="微软雅黑" panose="020B0503020204020204" pitchFamily="34" charset="-122"/>
                </a:rPr>
                <a:t>效果</a:t>
              </a:r>
              <a:r>
                <a:rPr lang="zh-CN" altLang="en-US" sz="1600" kern="0" dirty="0" smtClean="0">
                  <a:latin typeface="Times New Roman" panose="02020603050405020304" pitchFamily="18" charset="0"/>
                  <a:ea typeface="微软雅黑" panose="020B0503020204020204" pitchFamily="34" charset="-122"/>
                </a:rPr>
                <a:t>评价；</a:t>
              </a:r>
              <a:endParaRPr lang="zh-CN" altLang="en-US" sz="1600" kern="0" dirty="0">
                <a:latin typeface="Times New Roman" panose="02020603050405020304" pitchFamily="18" charset="0"/>
                <a:ea typeface="微软雅黑" panose="020B0503020204020204" pitchFamily="34" charset="-122"/>
              </a:endParaRPr>
            </a:p>
            <a:p>
              <a:pPr lvl="0">
                <a:lnSpc>
                  <a:spcPct val="120000"/>
                </a:lnSpc>
                <a:defRPr/>
              </a:pPr>
              <a:r>
                <a:rPr lang="en-US" altLang="zh-CN" sz="1600" kern="0" dirty="0">
                  <a:latin typeface="Times New Roman" panose="02020603050405020304" pitchFamily="18" charset="0"/>
                  <a:ea typeface="微软雅黑" panose="020B0503020204020204" pitchFamily="34" charset="-122"/>
                </a:rPr>
                <a:t>8</a:t>
              </a:r>
              <a:r>
                <a:rPr lang="en-US" altLang="zh-CN" sz="1600" kern="0" dirty="0" smtClean="0">
                  <a:latin typeface="Times New Roman" panose="02020603050405020304" pitchFamily="18" charset="0"/>
                  <a:ea typeface="微软雅黑" panose="020B0503020204020204" pitchFamily="34" charset="-122"/>
                </a:rPr>
                <a:t>)</a:t>
              </a:r>
              <a:r>
                <a:rPr lang="zh-CN" altLang="en-US" sz="1600" kern="0" dirty="0" smtClean="0">
                  <a:latin typeface="Times New Roman" panose="02020603050405020304" pitchFamily="18" charset="0"/>
                  <a:ea typeface="微软雅黑" panose="020B0503020204020204" pitchFamily="34" charset="-122"/>
                </a:rPr>
                <a:t>结论</a:t>
              </a:r>
              <a:r>
                <a:rPr lang="zh-CN" altLang="en-US" sz="1600" kern="0" dirty="0">
                  <a:latin typeface="Times New Roman" panose="02020603050405020304" pitchFamily="18" charset="0"/>
                  <a:ea typeface="微软雅黑" panose="020B0503020204020204" pitchFamily="34" charset="-122"/>
                </a:rPr>
                <a:t>与</a:t>
              </a:r>
              <a:r>
                <a:rPr lang="zh-CN" altLang="en-US" sz="1600" kern="0" dirty="0" smtClean="0">
                  <a:latin typeface="Times New Roman" panose="02020603050405020304" pitchFamily="18" charset="0"/>
                  <a:ea typeface="微软雅黑" panose="020B0503020204020204" pitchFamily="34" charset="-122"/>
                </a:rPr>
                <a:t>建议。</a:t>
              </a:r>
              <a:endParaRPr kumimoji="0" lang="zh-CN" altLang="en-US" sz="1600" b="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endParaRPr>
            </a:p>
          </p:txBody>
        </p:sp>
      </p:grpSp>
      <p:pic>
        <p:nvPicPr>
          <p:cNvPr id="2050" name="Picture 2" descr="C:\Users\xionghuilei\Desktop\《工业污染场地修复验收报告》大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843558"/>
            <a:ext cx="4581403" cy="4212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xionghuilei\Desktop\redo_square.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7112"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9525261"/>
      </p:ext>
    </p:extLst>
  </p:cSld>
  <p:clrMapOvr>
    <a:masterClrMapping/>
  </p:clrMapOvr>
  <p:transition spd="slow" advTm="28644"/>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后期管理</a:t>
            </a:r>
          </a:p>
        </p:txBody>
      </p:sp>
      <p:grpSp>
        <p:nvGrpSpPr>
          <p:cNvPr id="32" name="组合 31"/>
          <p:cNvGrpSpPr/>
          <p:nvPr/>
        </p:nvGrpSpPr>
        <p:grpSpPr>
          <a:xfrm>
            <a:off x="539552" y="843558"/>
            <a:ext cx="8151668" cy="3574734"/>
            <a:chOff x="539552" y="1340768"/>
            <a:chExt cx="8151668" cy="4766312"/>
          </a:xfrm>
        </p:grpSpPr>
        <p:grpSp>
          <p:nvGrpSpPr>
            <p:cNvPr id="33" name="组合 32"/>
            <p:cNvGrpSpPr/>
            <p:nvPr/>
          </p:nvGrpSpPr>
          <p:grpSpPr>
            <a:xfrm>
              <a:off x="4932040" y="1340768"/>
              <a:ext cx="3759180" cy="1923676"/>
              <a:chOff x="5220072" y="2089544"/>
              <a:chExt cx="3759180" cy="1923676"/>
            </a:xfrm>
          </p:grpSpPr>
          <p:cxnSp>
            <p:nvCxnSpPr>
              <p:cNvPr id="41" name="直接连接符 40"/>
              <p:cNvCxnSpPr/>
              <p:nvPr/>
            </p:nvCxnSpPr>
            <p:spPr>
              <a:xfrm>
                <a:off x="5292080" y="2468061"/>
                <a:ext cx="2784869" cy="0"/>
              </a:xfrm>
              <a:prstGeom prst="line">
                <a:avLst/>
              </a:prstGeom>
              <a:noFill/>
              <a:ln w="25400" cap="flat" cmpd="sng" algn="ctr">
                <a:solidFill>
                  <a:schemeClr val="tx1"/>
                </a:solidFill>
                <a:prstDash val="solid"/>
                <a:headEnd type="oval"/>
                <a:tailEnd type="oval"/>
              </a:ln>
              <a:effectLst/>
            </p:spPr>
          </p:cxnSp>
          <p:grpSp>
            <p:nvGrpSpPr>
              <p:cNvPr id="42" name="组合 41"/>
              <p:cNvGrpSpPr/>
              <p:nvPr/>
            </p:nvGrpSpPr>
            <p:grpSpPr>
              <a:xfrm>
                <a:off x="5220072" y="2089544"/>
                <a:ext cx="3759180" cy="1923676"/>
                <a:chOff x="7581572" y="2089544"/>
                <a:chExt cx="3759180" cy="1923676"/>
              </a:xfrm>
            </p:grpSpPr>
            <p:sp>
              <p:nvSpPr>
                <p:cNvPr id="43" name="文本框 28"/>
                <p:cNvSpPr txBox="1"/>
                <p:nvPr/>
              </p:nvSpPr>
              <p:spPr>
                <a:xfrm>
                  <a:off x="7581572" y="2089544"/>
                  <a:ext cx="2851267"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管理内容</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sp>
              <p:nvSpPr>
                <p:cNvPr id="44" name="文本框 30"/>
                <p:cNvSpPr txBox="1"/>
                <p:nvPr/>
              </p:nvSpPr>
              <p:spPr>
                <a:xfrm>
                  <a:off x="7627589" y="2511271"/>
                  <a:ext cx="3713163" cy="1501949"/>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a:latin typeface="Times New Roman" panose="02020603050405020304" pitchFamily="18" charset="0"/>
                      <a:ea typeface="幼圆" panose="02010509060101010101" pitchFamily="49" charset="-122"/>
                    </a:rPr>
                    <a:t>）场地资料回顾与现场踏勘；</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）场地潜在风险识别与</a:t>
                  </a:r>
                  <a:r>
                    <a:rPr lang="zh-CN" altLang="en-US" sz="1400" kern="0" dirty="0" smtClean="0">
                      <a:latin typeface="Times New Roman" panose="02020603050405020304" pitchFamily="18" charset="0"/>
                      <a:ea typeface="幼圆" panose="02010509060101010101" pitchFamily="49" charset="-122"/>
                    </a:rPr>
                    <a:t>诊断；</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3</a:t>
                  </a:r>
                  <a:r>
                    <a:rPr lang="zh-CN" altLang="en-US" sz="1400" kern="0" dirty="0">
                      <a:latin typeface="Times New Roman" panose="02020603050405020304" pitchFamily="18" charset="0"/>
                      <a:ea typeface="幼圆" panose="02010509060101010101" pitchFamily="49" charset="-122"/>
                    </a:rPr>
                    <a:t>）后期管理优化措施及</a:t>
                  </a:r>
                  <a:r>
                    <a:rPr lang="zh-CN" altLang="en-US" sz="1400" kern="0" dirty="0" smtClean="0">
                      <a:latin typeface="Times New Roman" panose="02020603050405020304" pitchFamily="18" charset="0"/>
                      <a:ea typeface="幼圆" panose="02010509060101010101" pitchFamily="49" charset="-122"/>
                    </a:rPr>
                    <a:t>建议；</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）回顾性报告</a:t>
                  </a:r>
                  <a:r>
                    <a:rPr lang="zh-CN" altLang="en-US" sz="1400" kern="0" dirty="0" smtClean="0">
                      <a:latin typeface="Times New Roman" panose="02020603050405020304" pitchFamily="18" charset="0"/>
                      <a:ea typeface="幼圆" panose="02010509060101010101" pitchFamily="49" charset="-122"/>
                    </a:rPr>
                    <a:t>编制。</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grpSp>
          <p:nvGrpSpPr>
            <p:cNvPr id="34" name="组合 33"/>
            <p:cNvGrpSpPr/>
            <p:nvPr/>
          </p:nvGrpSpPr>
          <p:grpSpPr>
            <a:xfrm>
              <a:off x="539552" y="1340768"/>
              <a:ext cx="3672408" cy="4766312"/>
              <a:chOff x="539552" y="1340768"/>
              <a:chExt cx="3672408" cy="4766312"/>
            </a:xfrm>
          </p:grpSpPr>
          <p:sp>
            <p:nvSpPr>
              <p:cNvPr id="35" name="文本框 44"/>
              <p:cNvSpPr txBox="1"/>
              <p:nvPr/>
            </p:nvSpPr>
            <p:spPr>
              <a:xfrm>
                <a:off x="539552" y="1340768"/>
                <a:ext cx="3024336"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管理对象</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6" name="直接连接符 35"/>
              <p:cNvCxnSpPr/>
              <p:nvPr/>
            </p:nvCxnSpPr>
            <p:spPr>
              <a:xfrm>
                <a:off x="605950" y="1719285"/>
                <a:ext cx="2784869" cy="0"/>
              </a:xfrm>
              <a:prstGeom prst="line">
                <a:avLst/>
              </a:prstGeom>
              <a:noFill/>
              <a:ln w="22225" cap="flat" cmpd="sng" algn="ctr">
                <a:solidFill>
                  <a:schemeClr val="tx1"/>
                </a:solidFill>
                <a:prstDash val="solid"/>
                <a:headEnd type="oval"/>
                <a:tailEnd type="oval"/>
              </a:ln>
              <a:effectLst/>
            </p:spPr>
          </p:cxnSp>
          <p:sp>
            <p:nvSpPr>
              <p:cNvPr id="37" name="文本框 46"/>
              <p:cNvSpPr txBox="1"/>
              <p:nvPr/>
            </p:nvSpPr>
            <p:spPr>
              <a:xfrm>
                <a:off x="539552" y="1822143"/>
                <a:ext cx="3110474" cy="2191369"/>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smtClean="0">
                    <a:latin typeface="Times New Roman" panose="02020603050405020304" pitchFamily="18" charset="0"/>
                    <a:ea typeface="幼圆" panose="02010509060101010101" pitchFamily="49" charset="-122"/>
                  </a:rPr>
                  <a:t>）场地</a:t>
                </a:r>
                <a:r>
                  <a:rPr lang="zh-CN" altLang="en-US" sz="1400" kern="0" dirty="0">
                    <a:latin typeface="Times New Roman" panose="02020603050405020304" pitchFamily="18" charset="0"/>
                    <a:ea typeface="幼圆" panose="02010509060101010101" pitchFamily="49" charset="-122"/>
                  </a:rPr>
                  <a:t>污染没有完全</a:t>
                </a:r>
                <a:r>
                  <a:rPr lang="zh-CN" altLang="en-US" sz="1400" kern="0" dirty="0" smtClean="0">
                    <a:latin typeface="Times New Roman" panose="02020603050405020304" pitchFamily="18" charset="0"/>
                    <a:ea typeface="幼圆" panose="02010509060101010101" pitchFamily="49" charset="-122"/>
                  </a:rPr>
                  <a:t>清除；</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2</a:t>
                </a:r>
                <a:r>
                  <a:rPr lang="zh-CN" altLang="en-US" sz="1400" kern="0" dirty="0" smtClean="0">
                    <a:latin typeface="Times New Roman" panose="02020603050405020304" pitchFamily="18" charset="0"/>
                    <a:ea typeface="幼圆" panose="02010509060101010101" pitchFamily="49" charset="-122"/>
                  </a:rPr>
                  <a:t>）场地</a:t>
                </a:r>
                <a:r>
                  <a:rPr lang="zh-CN" altLang="en-US" sz="1400" kern="0" dirty="0">
                    <a:latin typeface="Times New Roman" panose="02020603050405020304" pitchFamily="18" charset="0"/>
                    <a:ea typeface="幼圆" panose="02010509060101010101" pitchFamily="49" charset="-122"/>
                  </a:rPr>
                  <a:t>修复行动可能在场地遗留危害</a:t>
                </a:r>
                <a:r>
                  <a:rPr lang="zh-CN" altLang="en-US" sz="1400" kern="0" dirty="0" smtClean="0">
                    <a:latin typeface="Times New Roman" panose="02020603050405020304" pitchFamily="18" charset="0"/>
                    <a:ea typeface="幼圆" panose="02010509060101010101" pitchFamily="49" charset="-122"/>
                  </a:rPr>
                  <a:t>物质；</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lang="en-US" altLang="zh-CN" sz="1400" kern="0" dirty="0" smtClean="0">
                    <a:latin typeface="Times New Roman" panose="02020603050405020304" pitchFamily="18" charset="0"/>
                    <a:ea typeface="幼圆" panose="02010509060101010101" pitchFamily="49" charset="-122"/>
                  </a:rPr>
                  <a:t>3</a:t>
                </a:r>
                <a:r>
                  <a:rPr lang="zh-CN" altLang="en-US" sz="1400" kern="0" dirty="0" smtClean="0">
                    <a:latin typeface="Times New Roman" panose="02020603050405020304" pitchFamily="18" charset="0"/>
                    <a:ea typeface="幼圆" panose="02010509060101010101" pitchFamily="49" charset="-122"/>
                  </a:rPr>
                  <a:t>）</a:t>
                </a:r>
                <a:r>
                  <a:rPr lang="zh-CN" altLang="en-US" sz="1400" kern="0" dirty="0">
                    <a:latin typeface="Times New Roman" panose="02020603050405020304" pitchFamily="18" charset="0"/>
                    <a:ea typeface="幼圆" panose="02010509060101010101" pitchFamily="49" charset="-122"/>
                  </a:rPr>
                  <a:t>修复工程时间较</a:t>
                </a:r>
                <a:r>
                  <a:rPr lang="zh-CN" altLang="en-US" sz="1400" kern="0" dirty="0" smtClean="0">
                    <a:latin typeface="Times New Roman" panose="02020603050405020304" pitchFamily="18" charset="0"/>
                    <a:ea typeface="幼圆" panose="02010509060101010101" pitchFamily="49" charset="-122"/>
                  </a:rPr>
                  <a:t>长；</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4</a:t>
                </a:r>
                <a:r>
                  <a:rPr lang="zh-CN" altLang="en-US" sz="1400" kern="0" dirty="0">
                    <a:latin typeface="Times New Roman" panose="02020603050405020304" pitchFamily="18" charset="0"/>
                    <a:ea typeface="幼圆" panose="02010509060101010101" pitchFamily="49" charset="-122"/>
                  </a:rPr>
                  <a:t>）采取工程控制措施的</a:t>
                </a:r>
                <a:r>
                  <a:rPr lang="zh-CN" altLang="en-US" sz="1400" kern="0" dirty="0" smtClean="0">
                    <a:latin typeface="Times New Roman" panose="02020603050405020304" pitchFamily="18" charset="0"/>
                    <a:ea typeface="幼圆" panose="02010509060101010101" pitchFamily="49" charset="-122"/>
                  </a:rPr>
                  <a:t>场地；</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5</a:t>
                </a:r>
                <a:r>
                  <a:rPr lang="zh-CN" altLang="en-US" sz="1400" kern="0" dirty="0">
                    <a:latin typeface="Times New Roman" panose="02020603050405020304" pitchFamily="18" charset="0"/>
                    <a:ea typeface="幼圆" panose="02010509060101010101" pitchFamily="49" charset="-122"/>
                  </a:rPr>
                  <a:t>）采取制度控制措施的</a:t>
                </a:r>
                <a:r>
                  <a:rPr lang="zh-CN" altLang="en-US" sz="1400" kern="0" dirty="0" smtClean="0">
                    <a:latin typeface="Times New Roman" panose="02020603050405020304" pitchFamily="18" charset="0"/>
                    <a:ea typeface="幼圆" panose="02010509060101010101" pitchFamily="49" charset="-122"/>
                  </a:rPr>
                  <a:t>场地。</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sp>
            <p:nvSpPr>
              <p:cNvPr id="38" name="文本框 41"/>
              <p:cNvSpPr txBox="1"/>
              <p:nvPr/>
            </p:nvSpPr>
            <p:spPr>
              <a:xfrm>
                <a:off x="577241" y="4085255"/>
                <a:ext cx="2397120"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rPr>
                  <a:t>管理时间</a:t>
                </a:r>
                <a:endParaRPr kumimoji="0" lang="en-US" altLang="zh-CN" sz="1400" b="1" i="0" u="none" strike="noStrike" kern="0" cap="none" spc="0" normalizeH="0" baseline="0" noProof="0" dirty="0" smtClean="0">
                  <a:ln>
                    <a:noFill/>
                  </a:ln>
                  <a:solidFill>
                    <a:srgbClr val="FF0000"/>
                  </a:solidFill>
                  <a:effectLst/>
                  <a:uLnTx/>
                  <a:uFillTx/>
                  <a:latin typeface="幼圆" panose="02010509060101010101" pitchFamily="49" charset="-122"/>
                  <a:ea typeface="幼圆" panose="02010509060101010101" pitchFamily="49" charset="-122"/>
                </a:endParaRPr>
              </a:p>
            </p:txBody>
          </p:sp>
          <p:cxnSp>
            <p:nvCxnSpPr>
              <p:cNvPr id="39" name="直接连接符 38"/>
              <p:cNvCxnSpPr/>
              <p:nvPr/>
            </p:nvCxnSpPr>
            <p:spPr>
              <a:xfrm>
                <a:off x="611319" y="4584730"/>
                <a:ext cx="2784869" cy="0"/>
              </a:xfrm>
              <a:prstGeom prst="line">
                <a:avLst/>
              </a:prstGeom>
              <a:noFill/>
              <a:ln w="25400" cap="flat" cmpd="sng" algn="ctr">
                <a:solidFill>
                  <a:schemeClr val="tx1"/>
                </a:solidFill>
                <a:prstDash val="solid"/>
                <a:headEnd type="oval"/>
                <a:tailEnd type="oval"/>
              </a:ln>
              <a:effectLst/>
            </p:spPr>
          </p:cxnSp>
          <p:sp>
            <p:nvSpPr>
              <p:cNvPr id="40" name="文本框 43"/>
              <p:cNvSpPr txBox="1"/>
              <p:nvPr/>
            </p:nvSpPr>
            <p:spPr>
              <a:xfrm>
                <a:off x="544920" y="4605131"/>
                <a:ext cx="3667040" cy="1501949"/>
              </a:xfrm>
              <a:prstGeom prst="rect">
                <a:avLst/>
              </a:prstGeom>
              <a:noFill/>
            </p:spPr>
            <p:txBody>
              <a:bodyPr wrap="square" rtlCol="0">
                <a:spAutoFit/>
              </a:bodyPr>
              <a:lstStyle/>
              <a:p>
                <a:pPr lvl="0">
                  <a:lnSpc>
                    <a:spcPct val="120000"/>
                  </a:lnSpc>
                  <a:defRPr/>
                </a:pPr>
                <a:r>
                  <a:rPr lang="en-US" altLang="zh-CN" sz="1400" kern="0" dirty="0" smtClean="0">
                    <a:latin typeface="Times New Roman" panose="02020603050405020304" pitchFamily="18" charset="0"/>
                    <a:ea typeface="幼圆" panose="02010509060101010101" pitchFamily="49" charset="-122"/>
                  </a:rPr>
                  <a:t>1</a:t>
                </a:r>
                <a:r>
                  <a:rPr lang="zh-CN" altLang="en-US" sz="1400" kern="0" dirty="0">
                    <a:latin typeface="Times New Roman" panose="02020603050405020304" pitchFamily="18" charset="0"/>
                    <a:ea typeface="幼圆" panose="02010509060101010101" pitchFamily="49" charset="-122"/>
                  </a:rPr>
                  <a:t>）一般在修复完成后场地开发建设阶段</a:t>
                </a:r>
                <a:r>
                  <a:rPr lang="zh-CN" altLang="en-US" sz="1400" kern="0" dirty="0" smtClean="0">
                    <a:latin typeface="Times New Roman" panose="02020603050405020304" pitchFamily="18" charset="0"/>
                    <a:ea typeface="幼圆" panose="02010509060101010101" pitchFamily="49" charset="-122"/>
                  </a:rPr>
                  <a:t>介入；</a:t>
                </a:r>
                <a:endParaRPr lang="en-US" altLang="zh-CN" sz="1400" kern="0" dirty="0" smtClean="0">
                  <a:latin typeface="Times New Roman" panose="02020603050405020304" pitchFamily="18" charset="0"/>
                  <a:ea typeface="幼圆" panose="02010509060101010101" pitchFamily="49" charset="-122"/>
                </a:endParaRPr>
              </a:p>
              <a:p>
                <a:pPr lvl="0">
                  <a:lnSpc>
                    <a:spcPct val="120000"/>
                  </a:lnSpc>
                  <a:defRPr/>
                </a:pPr>
                <a:r>
                  <a:rPr kumimoji="0" lang="en-US" altLang="zh-CN" sz="1400" b="0" i="0" u="none" strike="noStrike" kern="0" cap="none" spc="0" normalizeH="0" baseline="0" noProof="0" dirty="0" smtClean="0">
                    <a:ln>
                      <a:noFill/>
                    </a:ln>
                    <a:effectLst/>
                    <a:uLnTx/>
                    <a:uFillTx/>
                    <a:latin typeface="Times New Roman" panose="02020603050405020304" pitchFamily="18" charset="0"/>
                    <a:ea typeface="幼圆" panose="02010509060101010101" pitchFamily="49" charset="-122"/>
                  </a:rPr>
                  <a:t>2</a:t>
                </a:r>
                <a:r>
                  <a:rPr lang="zh-CN" altLang="en-US" sz="1400" kern="0" dirty="0">
                    <a:latin typeface="Times New Roman" panose="02020603050405020304" pitchFamily="18" charset="0"/>
                    <a:ea typeface="幼圆" panose="02010509060101010101" pitchFamily="49" charset="-122"/>
                  </a:rPr>
                  <a:t>）场地回顾性检查与评估在场地修复验收后五年开展第一次，直至场地不再对周边环境和人体健康产生</a:t>
                </a:r>
                <a:r>
                  <a:rPr lang="zh-CN" altLang="en-US" sz="1400" kern="0" dirty="0" smtClean="0">
                    <a:latin typeface="Times New Roman" panose="02020603050405020304" pitchFamily="18" charset="0"/>
                    <a:ea typeface="幼圆" panose="02010509060101010101" pitchFamily="49" charset="-122"/>
                  </a:rPr>
                  <a:t>影响。</a:t>
                </a:r>
                <a:endParaRPr kumimoji="0" lang="zh-CN" altLang="en-US" sz="1400" b="0" i="0" u="none" strike="noStrike" kern="0" cap="none" spc="0" normalizeH="0" baseline="0" noProof="0" dirty="0">
                  <a:ln>
                    <a:noFill/>
                  </a:ln>
                  <a:effectLst/>
                  <a:uLnTx/>
                  <a:uFillTx/>
                  <a:latin typeface="Times New Roman" panose="02020603050405020304" pitchFamily="18" charset="0"/>
                  <a:ea typeface="幼圆" panose="02010509060101010101" pitchFamily="49" charset="-122"/>
                </a:endParaRPr>
              </a:p>
            </p:txBody>
          </p:sp>
        </p:grpSp>
      </p:grpSp>
      <p:pic>
        <p:nvPicPr>
          <p:cNvPr id="3074" name="Picture 2" descr="C:\Users\xionghuilei\Desktop\redo_square.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0126" y="4191930"/>
            <a:ext cx="703626" cy="527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2041448"/>
      </p:ext>
    </p:extLst>
  </p:cSld>
  <p:clrMapOvr>
    <a:masterClrMapping/>
  </p:clrMapOvr>
  <p:transition spd="slow" advTm="28644"/>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900246"/>
          </a:xfrm>
          <a:prstGeom prst="rect">
            <a:avLst/>
          </a:prstGeom>
        </p:spPr>
        <p:txBody>
          <a:bodyPr wrap="square" lIns="68580" tIns="34290" rIns="68580" bIns="34290">
            <a:spAutoFit/>
          </a:bodyPr>
          <a:lstStyle/>
          <a:p>
            <a:pPr marL="214313" indent="-214313">
              <a:buFont typeface="Arial" panose="020B0604020202020204" pitchFamily="34" charset="0"/>
              <a:buChar char="•"/>
              <a:defRPr/>
            </a:pPr>
            <a:endParaRPr lang="en-US" altLang="zh-CN" kern="0" dirty="0" smtClean="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en-US" altLang="zh-CN" kern="0" dirty="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15348955"/>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nodePh="1">
                                  <p:stCondLst>
                                    <p:cond delay="200"/>
                                  </p:stCondLst>
                                  <p:endCondLst>
                                    <p:cond evt="begin" delay="0">
                                      <p:tn val="5"/>
                                    </p:cond>
                                  </p:endCondLst>
                                  <p:iterate type="lt">
                                    <p:tmPct val="0"/>
                                  </p:iterate>
                                  <p:childTnLst>
                                    <p:set>
                                      <p:cBhvr>
                                        <p:cTn id="6" dur="1" fill="hold">
                                          <p:stCondLst>
                                            <p:cond delay="0"/>
                                          </p:stCondLst>
                                        </p:cTn>
                                        <p:tgtEl>
                                          <p:spTgt spid="33"/>
                                        </p:tgtEl>
                                        <p:attrNameLst>
                                          <p:attrName>style.visibility</p:attrName>
                                        </p:attrNameLst>
                                      </p:cBhvr>
                                      <p:to>
                                        <p:strVal val="visible"/>
                                      </p:to>
                                    </p:set>
                                    <p:animScale>
                                      <p:cBhvr>
                                        <p:cTn id="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
                                        </p:tgtEl>
                                        <p:attrNameLst>
                                          <p:attrName>ppt_x</p:attrName>
                                          <p:attrName>ppt_y</p:attrName>
                                        </p:attrNameLst>
                                      </p:cBhvr>
                                    </p:animMotion>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609600" y="361950"/>
            <a:ext cx="8066856" cy="353524"/>
          </a:xfrm>
        </p:spPr>
        <p:txBody>
          <a:bodyPr>
            <a:normAutofit fontScale="90000"/>
          </a:bodyPr>
          <a:lstStyle/>
          <a:p>
            <a:pPr algn="ctr"/>
            <a:r>
              <a:rPr lang="zh-CN" altLang="en-US" dirty="0" smtClean="0">
                <a:latin typeface="黑体" panose="02010609060101010101" pitchFamily="49" charset="-122"/>
                <a:ea typeface="黑体" panose="02010609060101010101" pitchFamily="49" charset="-122"/>
              </a:rPr>
              <a:t>模块三</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国内案例展示</a:t>
            </a:r>
            <a:endParaRPr lang="en-US" dirty="0">
              <a:latin typeface="黑体" panose="02010609060101010101" pitchFamily="49" charset="-122"/>
              <a:ea typeface="黑体" panose="02010609060101010101" pitchFamily="49" charset="-122"/>
            </a:endParaRPr>
          </a:p>
        </p:txBody>
      </p:sp>
      <p:grpSp>
        <p:nvGrpSpPr>
          <p:cNvPr id="14" name="组合 13"/>
          <p:cNvGrpSpPr/>
          <p:nvPr/>
        </p:nvGrpSpPr>
        <p:grpSpPr>
          <a:xfrm>
            <a:off x="2769804" y="1976864"/>
            <a:ext cx="2407558" cy="482018"/>
            <a:chOff x="692450" y="4797152"/>
            <a:chExt cx="2407558" cy="642690"/>
          </a:xfrm>
        </p:grpSpPr>
        <p:pic>
          <p:nvPicPr>
            <p:cNvPr id="21" name="Picture 3" descr="C:\Users\xionghuilei\Desktop\书图标.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78" t="16833" r="16966" b="7222"/>
            <a:stretch/>
          </p:blipFill>
          <p:spPr bwMode="auto">
            <a:xfrm>
              <a:off x="692450" y="4797152"/>
              <a:ext cx="755086" cy="6426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514340" y="4872275"/>
              <a:ext cx="1585668" cy="533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zh-CN" altLang="en-US" sz="2000" dirty="0" smtClean="0">
                  <a:solidFill>
                    <a:srgbClr val="000000"/>
                  </a:solidFill>
                  <a:latin typeface="黑体" pitchFamily="49" charset="-122"/>
                  <a:ea typeface="黑体" pitchFamily="49" charset="-122"/>
                </a:rPr>
                <a:t>在线阅读</a:t>
              </a:r>
              <a:endParaRPr lang="zh-CN" altLang="en-US" sz="2000" dirty="0">
                <a:solidFill>
                  <a:srgbClr val="000000"/>
                </a:solidFill>
                <a:latin typeface="黑体" pitchFamily="49" charset="-122"/>
                <a:ea typeface="黑体" pitchFamily="49" charset="-122"/>
              </a:endParaRPr>
            </a:p>
          </p:txBody>
        </p:sp>
      </p:grpSp>
      <p:grpSp>
        <p:nvGrpSpPr>
          <p:cNvPr id="23" name="组合 22"/>
          <p:cNvGrpSpPr/>
          <p:nvPr/>
        </p:nvGrpSpPr>
        <p:grpSpPr>
          <a:xfrm>
            <a:off x="2769804" y="2859782"/>
            <a:ext cx="2270118" cy="496022"/>
            <a:chOff x="4542960" y="4639846"/>
            <a:chExt cx="2270118" cy="661362"/>
          </a:xfrm>
        </p:grpSpPr>
        <p:pic>
          <p:nvPicPr>
            <p:cNvPr id="24" name="Picture 4" descr="C:\Users\xionghuilei\Desktop\视频图标.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8" t="3710" r="4766" b="5304"/>
            <a:stretch/>
          </p:blipFill>
          <p:spPr bwMode="auto">
            <a:xfrm>
              <a:off x="4542960" y="4639846"/>
              <a:ext cx="655850" cy="6613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5227410" y="4724305"/>
              <a:ext cx="1585668" cy="533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zh-CN" altLang="en-US" sz="2000" dirty="0" smtClean="0">
                  <a:solidFill>
                    <a:srgbClr val="000000"/>
                  </a:solidFill>
                  <a:latin typeface="黑体" pitchFamily="49" charset="-122"/>
                  <a:ea typeface="黑体" pitchFamily="49" charset="-122"/>
                </a:rPr>
                <a:t>在线视频</a:t>
              </a:r>
              <a:endParaRPr lang="zh-CN" altLang="en-US" sz="2000" dirty="0">
                <a:solidFill>
                  <a:srgbClr val="000000"/>
                </a:solidFill>
                <a:latin typeface="黑体" pitchFamily="49" charset="-122"/>
                <a:ea typeface="黑体" pitchFamily="49" charset="-122"/>
              </a:endParaRPr>
            </a:p>
          </p:txBody>
        </p:sp>
      </p:grpSp>
    </p:spTree>
    <p:extLst>
      <p:ext uri="{BB962C8B-B14F-4D97-AF65-F5344CB8AC3E}">
        <p14:creationId xmlns:p14="http://schemas.microsoft.com/office/powerpoint/2010/main" val="301636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23005" y="891031"/>
            <a:ext cx="660673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1600" b="1" dirty="0" smtClean="0">
                <a:solidFill>
                  <a:srgbClr val="000000"/>
                </a:solidFill>
                <a:latin typeface="Times New Roman" panose="02020603050405020304" pitchFamily="18" charset="0"/>
                <a:ea typeface="幼圆" panose="02010509060101010101" pitchFamily="49" charset="-122"/>
              </a:rPr>
              <a:t>   1. </a:t>
            </a:r>
            <a:r>
              <a:rPr lang="zh-CN" altLang="en-US" sz="1600" b="1" dirty="0" smtClean="0">
                <a:solidFill>
                  <a:srgbClr val="000000"/>
                </a:solidFill>
                <a:latin typeface="Times New Roman" panose="02020603050405020304" pitchFamily="18" charset="0"/>
                <a:ea typeface="幼圆" panose="02010509060101010101" pitchFamily="49" charset="-122"/>
              </a:rPr>
              <a:t>东北某化工厂</a:t>
            </a:r>
            <a:r>
              <a:rPr lang="zh-CN" altLang="en-US" sz="1600" b="1" dirty="0">
                <a:solidFill>
                  <a:srgbClr val="000000"/>
                </a:solidFill>
                <a:latin typeface="Times New Roman" panose="02020603050405020304" pitchFamily="18" charset="0"/>
                <a:ea typeface="幼圆" panose="02010509060101010101" pitchFamily="49" charset="-122"/>
              </a:rPr>
              <a:t>搬迁地块污染土壤修复工程</a:t>
            </a:r>
          </a:p>
        </p:txBody>
      </p:sp>
      <p:sp>
        <p:nvSpPr>
          <p:cNvPr id="7190" name="Rectangle 2"/>
          <p:cNvSpPr>
            <a:spLocks noGrp="1" noChangeArrowheads="1"/>
          </p:cNvSpPr>
          <p:nvPr>
            <p:ph type="title"/>
          </p:nvPr>
        </p:nvSpPr>
        <p:spPr>
          <a:xfrm>
            <a:off x="457200" y="171450"/>
            <a:ext cx="8229600" cy="514350"/>
          </a:xfrm>
        </p:spPr>
        <p:txBody>
          <a:bodyPr>
            <a:normAutofit/>
          </a:bodyPr>
          <a:lstStyle/>
          <a:p>
            <a:pPr eaLnBrk="1" hangingPunct="1"/>
            <a:r>
              <a:rPr lang="zh-CN" altLang="en-US" sz="2000" dirty="0" smtClean="0">
                <a:latin typeface="黑体" pitchFamily="49" charset="-122"/>
                <a:ea typeface="黑体" pitchFamily="49" charset="-122"/>
              </a:rPr>
              <a:t>案例展示</a:t>
            </a:r>
          </a:p>
        </p:txBody>
      </p:sp>
      <p:sp>
        <p:nvSpPr>
          <p:cNvPr id="6" name="Rectangle 3"/>
          <p:cNvSpPr>
            <a:spLocks noChangeArrowheads="1"/>
          </p:cNvSpPr>
          <p:nvPr/>
        </p:nvSpPr>
        <p:spPr bwMode="auto">
          <a:xfrm>
            <a:off x="611560" y="1420435"/>
            <a:ext cx="8514946" cy="15229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0"/>
              </a:spcBef>
              <a:spcAft>
                <a:spcPct val="0"/>
              </a:spcAft>
            </a:pPr>
            <a:r>
              <a:rPr lang="zh-CN" altLang="en-US" sz="1600" dirty="0" smtClean="0">
                <a:solidFill>
                  <a:srgbClr val="000000"/>
                </a:solidFill>
                <a:latin typeface="Times New Roman" panose="02020603050405020304" pitchFamily="18" charset="0"/>
                <a:ea typeface="幼圆" panose="02010509060101010101" pitchFamily="49" charset="-122"/>
              </a:rPr>
              <a:t>特色：</a:t>
            </a:r>
            <a:r>
              <a:rPr lang="zh-CN" altLang="en-US" sz="1600" dirty="0" smtClean="0">
                <a:solidFill>
                  <a:srgbClr val="FF0000"/>
                </a:solidFill>
                <a:latin typeface="Times New Roman" panose="02020603050405020304" pitchFamily="18" charset="0"/>
                <a:ea typeface="幼圆" panose="02010509060101010101" pitchFamily="49" charset="-122"/>
              </a:rPr>
              <a:t>国内</a:t>
            </a:r>
            <a:r>
              <a:rPr lang="zh-CN" altLang="en-US" sz="1600" dirty="0">
                <a:solidFill>
                  <a:srgbClr val="FF0000"/>
                </a:solidFill>
                <a:latin typeface="Times New Roman" panose="02020603050405020304" pitchFamily="18" charset="0"/>
                <a:ea typeface="幼圆" panose="02010509060101010101" pitchFamily="49" charset="-122"/>
              </a:rPr>
              <a:t>首个自主研发</a:t>
            </a:r>
            <a:r>
              <a:rPr lang="zh-CN" altLang="en-US" sz="1600" dirty="0">
                <a:solidFill>
                  <a:srgbClr val="000000"/>
                </a:solidFill>
                <a:latin typeface="Times New Roman" panose="02020603050405020304" pitchFamily="18" charset="0"/>
                <a:ea typeface="幼圆" panose="02010509060101010101" pitchFamily="49" charset="-122"/>
              </a:rPr>
              <a:t>与</a:t>
            </a:r>
            <a:r>
              <a:rPr lang="zh-CN" altLang="en-US" sz="1600" dirty="0">
                <a:solidFill>
                  <a:srgbClr val="FF0000"/>
                </a:solidFill>
                <a:latin typeface="Times New Roman" panose="02020603050405020304" pitchFamily="18" charset="0"/>
                <a:ea typeface="幼圆" panose="02010509060101010101" pitchFamily="49" charset="-122"/>
              </a:rPr>
              <a:t>工程应用</a:t>
            </a:r>
            <a:r>
              <a:rPr lang="zh-CN" altLang="en-US" sz="1600" dirty="0">
                <a:solidFill>
                  <a:srgbClr val="000000"/>
                </a:solidFill>
                <a:latin typeface="Times New Roman" panose="02020603050405020304" pitchFamily="18" charset="0"/>
                <a:ea typeface="幼圆" panose="02010509060101010101" pitchFamily="49" charset="-122"/>
              </a:rPr>
              <a:t>的</a:t>
            </a:r>
            <a:r>
              <a:rPr lang="zh-CN" altLang="en-US" sz="1600" dirty="0">
                <a:solidFill>
                  <a:srgbClr val="FF0000"/>
                </a:solidFill>
                <a:latin typeface="Times New Roman" panose="02020603050405020304" pitchFamily="18" charset="0"/>
                <a:ea typeface="幼圆" panose="02010509060101010101" pitchFamily="49" charset="-122"/>
              </a:rPr>
              <a:t>土壤</a:t>
            </a:r>
            <a:r>
              <a:rPr lang="zh-CN" altLang="en-US" sz="1600" dirty="0" smtClean="0">
                <a:solidFill>
                  <a:srgbClr val="FF0000"/>
                </a:solidFill>
                <a:latin typeface="Times New Roman" panose="02020603050405020304" pitchFamily="18" charset="0"/>
                <a:ea typeface="幼圆" panose="02010509060101010101" pitchFamily="49" charset="-122"/>
              </a:rPr>
              <a:t>淋洗</a:t>
            </a:r>
            <a:r>
              <a:rPr lang="zh-CN" altLang="en-US" sz="1600" dirty="0" smtClean="0">
                <a:solidFill>
                  <a:srgbClr val="000000"/>
                </a:solidFill>
                <a:latin typeface="Times New Roman" panose="02020603050405020304" pitchFamily="18" charset="0"/>
                <a:ea typeface="幼圆" panose="02010509060101010101" pitchFamily="49" charset="-122"/>
              </a:rPr>
              <a:t>技术；</a:t>
            </a:r>
            <a:endParaRPr lang="en-US" altLang="zh-CN" sz="1600" dirty="0" smtClean="0">
              <a:solidFill>
                <a:srgbClr val="000000"/>
              </a:solidFill>
              <a:latin typeface="Times New Roman" panose="02020603050405020304" pitchFamily="18" charset="0"/>
              <a:ea typeface="幼圆" panose="02010509060101010101" pitchFamily="49" charset="-122"/>
            </a:endParaRPr>
          </a:p>
          <a:p>
            <a:pPr marL="1706563" indent="-1706563">
              <a:lnSpc>
                <a:spcPct val="150000"/>
              </a:lnSpc>
            </a:pPr>
            <a:r>
              <a:rPr lang="zh-CN" altLang="zh-CN" sz="1600" dirty="0">
                <a:solidFill>
                  <a:srgbClr val="000000"/>
                </a:solidFill>
                <a:latin typeface="Times New Roman" panose="02020603050405020304" pitchFamily="18" charset="0"/>
                <a:ea typeface="幼圆" panose="02010509060101010101" pitchFamily="49" charset="-122"/>
              </a:rPr>
              <a:t>适用范围：</a:t>
            </a:r>
            <a:r>
              <a:rPr lang="zh-CN" altLang="zh-CN" sz="1600" dirty="0">
                <a:solidFill>
                  <a:srgbClr val="FF0000"/>
                </a:solidFill>
                <a:latin typeface="Times New Roman" panose="02020603050405020304" pitchFamily="18" charset="0"/>
                <a:ea typeface="幼圆" panose="02010509060101010101" pitchFamily="49" charset="-122"/>
              </a:rPr>
              <a:t>重金属污染</a:t>
            </a:r>
            <a:r>
              <a:rPr lang="zh-CN" altLang="zh-CN" sz="1600" dirty="0">
                <a:solidFill>
                  <a:srgbClr val="000000"/>
                </a:solidFill>
                <a:latin typeface="Times New Roman" panose="02020603050405020304" pitchFamily="18" charset="0"/>
                <a:ea typeface="幼圆" panose="02010509060101010101" pitchFamily="49" charset="-122"/>
              </a:rPr>
              <a:t>、</a:t>
            </a:r>
            <a:r>
              <a:rPr lang="zh-CN" altLang="zh-CN" sz="1600" dirty="0">
                <a:solidFill>
                  <a:srgbClr val="FF0000"/>
                </a:solidFill>
                <a:latin typeface="Times New Roman" panose="02020603050405020304" pitchFamily="18" charset="0"/>
                <a:ea typeface="幼圆" panose="02010509060101010101" pitchFamily="49" charset="-122"/>
              </a:rPr>
              <a:t>有机物污染</a:t>
            </a:r>
            <a:r>
              <a:rPr lang="zh-CN" altLang="zh-CN" sz="1600" dirty="0">
                <a:solidFill>
                  <a:srgbClr val="000000"/>
                </a:solidFill>
                <a:latin typeface="Times New Roman" panose="02020603050405020304" pitchFamily="18" charset="0"/>
                <a:ea typeface="幼圆" panose="02010509060101010101" pitchFamily="49" charset="-122"/>
              </a:rPr>
              <a:t>，诸如：多</a:t>
            </a:r>
            <a:r>
              <a:rPr lang="zh-CN" altLang="zh-CN" sz="1600" dirty="0" smtClean="0">
                <a:solidFill>
                  <a:srgbClr val="000000"/>
                </a:solidFill>
                <a:latin typeface="Times New Roman" panose="02020603050405020304" pitchFamily="18" charset="0"/>
                <a:ea typeface="幼圆" panose="02010509060101010101" pitchFamily="49" charset="-122"/>
              </a:rPr>
              <a:t>环芳</a:t>
            </a:r>
            <a:r>
              <a:rPr lang="en-US" altLang="zh-CN" sz="1600" dirty="0" smtClean="0">
                <a:solidFill>
                  <a:srgbClr val="000000"/>
                </a:solidFill>
                <a:latin typeface="Times New Roman" panose="02020603050405020304" pitchFamily="18" charset="0"/>
                <a:ea typeface="幼圆" panose="02010509060101010101" pitchFamily="49" charset="-122"/>
              </a:rPr>
              <a:t> </a:t>
            </a:r>
            <a:r>
              <a:rPr lang="zh-CN" altLang="zh-CN" sz="1600" dirty="0" smtClean="0">
                <a:solidFill>
                  <a:srgbClr val="000000"/>
                </a:solidFill>
                <a:latin typeface="Times New Roman" panose="02020603050405020304" pitchFamily="18" charset="0"/>
                <a:ea typeface="幼圆" panose="02010509060101010101" pitchFamily="49" charset="-122"/>
              </a:rPr>
              <a:t>烃</a:t>
            </a:r>
            <a:r>
              <a:rPr lang="zh-CN" altLang="zh-CN" sz="1600" dirty="0">
                <a:solidFill>
                  <a:srgbClr val="000000"/>
                </a:solidFill>
                <a:latin typeface="Times New Roman" panose="02020603050405020304" pitchFamily="18" charset="0"/>
                <a:ea typeface="幼圆" panose="02010509060101010101" pitchFamily="49" charset="-122"/>
              </a:rPr>
              <a:t>（</a:t>
            </a:r>
            <a:r>
              <a:rPr lang="en-US" altLang="zh-CN" sz="1600" dirty="0" err="1">
                <a:solidFill>
                  <a:srgbClr val="000000"/>
                </a:solidFill>
                <a:latin typeface="Times New Roman" panose="02020603050405020304" pitchFamily="18" charset="0"/>
                <a:ea typeface="幼圆" panose="02010509060101010101" pitchFamily="49" charset="-122"/>
              </a:rPr>
              <a:t>PAHs</a:t>
            </a:r>
            <a:r>
              <a:rPr lang="zh-CN" altLang="zh-CN" sz="1600" dirty="0" smtClean="0">
                <a:solidFill>
                  <a:srgbClr val="000000"/>
                </a:solidFill>
                <a:latin typeface="Times New Roman" panose="02020603050405020304" pitchFamily="18" charset="0"/>
                <a:ea typeface="幼圆" panose="02010509060101010101" pitchFamily="49" charset="-122"/>
              </a:rPr>
              <a:t>）等</a:t>
            </a:r>
            <a:r>
              <a:rPr lang="zh-CN" altLang="zh-CN" sz="1600" dirty="0">
                <a:solidFill>
                  <a:srgbClr val="000000"/>
                </a:solidFill>
                <a:latin typeface="Times New Roman" panose="02020603050405020304" pitchFamily="18" charset="0"/>
                <a:ea typeface="幼圆" panose="02010509060101010101" pitchFamily="49" charset="-122"/>
              </a:rPr>
              <a:t>；</a:t>
            </a:r>
          </a:p>
          <a:p>
            <a:pPr>
              <a:lnSpc>
                <a:spcPct val="150000"/>
              </a:lnSpc>
            </a:pPr>
            <a:r>
              <a:rPr lang="zh-CN" altLang="zh-CN" sz="1600" dirty="0">
                <a:solidFill>
                  <a:srgbClr val="000000"/>
                </a:solidFill>
                <a:latin typeface="Times New Roman" panose="02020603050405020304" pitchFamily="18" charset="0"/>
                <a:ea typeface="幼圆" panose="02010509060101010101" pitchFamily="49" charset="-122"/>
              </a:rPr>
              <a:t>处理规模</a:t>
            </a:r>
            <a:r>
              <a:rPr lang="zh-CN" altLang="zh-CN" sz="1600" dirty="0" smtClean="0">
                <a:solidFill>
                  <a:srgbClr val="000000"/>
                </a:solidFill>
                <a:latin typeface="Times New Roman" panose="02020603050405020304" pitchFamily="18" charset="0"/>
                <a:ea typeface="幼圆" panose="02010509060101010101" pitchFamily="49" charset="-122"/>
              </a:rPr>
              <a:t>：</a:t>
            </a:r>
            <a:r>
              <a:rPr lang="en-US" altLang="zh-CN" sz="1600" dirty="0" smtClean="0">
                <a:solidFill>
                  <a:srgbClr val="000000"/>
                </a:solidFill>
                <a:latin typeface="Times New Roman" panose="02020603050405020304" pitchFamily="18" charset="0"/>
                <a:ea typeface="幼圆" panose="02010509060101010101" pitchFamily="49" charset="-122"/>
              </a:rPr>
              <a:t>15 </a:t>
            </a:r>
            <a:r>
              <a:rPr lang="en-US" altLang="zh-CN" sz="1600" dirty="0" err="1" smtClean="0">
                <a:solidFill>
                  <a:srgbClr val="000000"/>
                </a:solidFill>
                <a:latin typeface="Times New Roman" panose="02020603050405020304" pitchFamily="18" charset="0"/>
                <a:ea typeface="幼圆" panose="02010509060101010101" pitchFamily="49" charset="-122"/>
              </a:rPr>
              <a:t>m</a:t>
            </a:r>
            <a:r>
              <a:rPr lang="en-US" altLang="zh-CN" sz="1600" baseline="30000" dirty="0" err="1" smtClean="0">
                <a:solidFill>
                  <a:srgbClr val="000000"/>
                </a:solidFill>
                <a:latin typeface="Times New Roman" panose="02020603050405020304" pitchFamily="18" charset="0"/>
                <a:ea typeface="幼圆" panose="02010509060101010101" pitchFamily="49" charset="-122"/>
              </a:rPr>
              <a:t>3</a:t>
            </a:r>
            <a:r>
              <a:rPr lang="en-US" altLang="zh-CN" sz="1600" dirty="0" smtClean="0">
                <a:solidFill>
                  <a:srgbClr val="000000"/>
                </a:solidFill>
                <a:latin typeface="Times New Roman" panose="02020603050405020304" pitchFamily="18" charset="0"/>
                <a:ea typeface="幼圆" panose="02010509060101010101" pitchFamily="49" charset="-122"/>
              </a:rPr>
              <a:t>/h</a:t>
            </a:r>
          </a:p>
          <a:p>
            <a:pPr>
              <a:lnSpc>
                <a:spcPct val="150000"/>
              </a:lnSpc>
            </a:pPr>
            <a:r>
              <a:rPr lang="zh-CN" altLang="en-US" sz="1600" i="1" dirty="0" smtClean="0">
                <a:solidFill>
                  <a:srgbClr val="000000"/>
                </a:solidFill>
                <a:latin typeface="Times New Roman" panose="02020603050405020304" pitchFamily="18" charset="0"/>
                <a:ea typeface="幼圆" panose="02010509060101010101" pitchFamily="49" charset="-122"/>
              </a:rPr>
              <a:t>注：在线视频文件过大，单独存放。</a:t>
            </a:r>
            <a:endParaRPr lang="zh-CN" altLang="en-US" sz="1600" i="1" dirty="0">
              <a:solidFill>
                <a:srgbClr val="000000"/>
              </a:solidFill>
              <a:latin typeface="Times New Roman" panose="02020603050405020304" pitchFamily="18" charset="0"/>
              <a:ea typeface="幼圆" panose="02010509060101010101" pitchFamily="49" charset="-122"/>
            </a:endParaRPr>
          </a:p>
        </p:txBody>
      </p:sp>
      <p:grpSp>
        <p:nvGrpSpPr>
          <p:cNvPr id="4" name="组合 3"/>
          <p:cNvGrpSpPr/>
          <p:nvPr/>
        </p:nvGrpSpPr>
        <p:grpSpPr>
          <a:xfrm>
            <a:off x="1403700" y="3705874"/>
            <a:ext cx="2407558" cy="548785"/>
            <a:chOff x="692450" y="4797152"/>
            <a:chExt cx="2407558" cy="731713"/>
          </a:xfrm>
        </p:grpSpPr>
        <p:pic>
          <p:nvPicPr>
            <p:cNvPr id="1027" name="Picture 3" descr="C:\Users\xionghuilei\Desktop\书图标.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78" t="16833" r="16966" b="7222"/>
            <a:stretch/>
          </p:blipFill>
          <p:spPr bwMode="auto">
            <a:xfrm>
              <a:off x="692450" y="4797152"/>
              <a:ext cx="755086" cy="6426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14340" y="4872275"/>
              <a:ext cx="1585668" cy="6565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zh-CN" altLang="en-US" sz="2600" dirty="0" smtClean="0">
                  <a:solidFill>
                    <a:srgbClr val="000000"/>
                  </a:solidFill>
                  <a:latin typeface="黑体" pitchFamily="49" charset="-122"/>
                  <a:ea typeface="黑体" pitchFamily="49" charset="-122"/>
                </a:rPr>
                <a:t>在线阅读</a:t>
              </a:r>
              <a:endParaRPr lang="zh-CN" altLang="en-US" sz="2600" dirty="0">
                <a:solidFill>
                  <a:srgbClr val="000000"/>
                </a:solidFill>
                <a:latin typeface="黑体" pitchFamily="49" charset="-122"/>
                <a:ea typeface="黑体" pitchFamily="49" charset="-122"/>
              </a:endParaRPr>
            </a:p>
          </p:txBody>
        </p:sp>
      </p:grpSp>
      <p:grpSp>
        <p:nvGrpSpPr>
          <p:cNvPr id="3" name="组合 2"/>
          <p:cNvGrpSpPr/>
          <p:nvPr/>
        </p:nvGrpSpPr>
        <p:grpSpPr>
          <a:xfrm>
            <a:off x="5254210" y="3695906"/>
            <a:ext cx="2270118" cy="555787"/>
            <a:chOff x="4542960" y="4639846"/>
            <a:chExt cx="2270118" cy="741049"/>
          </a:xfrm>
        </p:grpSpPr>
        <p:pic>
          <p:nvPicPr>
            <p:cNvPr id="1028" name="Picture 4" descr="C:\Users\xionghuilei\Desktop\视频图标.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8" t="3710" r="4766" b="5304"/>
            <a:stretch/>
          </p:blipFill>
          <p:spPr bwMode="auto">
            <a:xfrm>
              <a:off x="4542960" y="4639846"/>
              <a:ext cx="655850" cy="6613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5227410" y="4724305"/>
              <a:ext cx="1585668" cy="6565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zh-CN" altLang="en-US" sz="2600" dirty="0" smtClean="0">
                  <a:solidFill>
                    <a:srgbClr val="000000"/>
                  </a:solidFill>
                  <a:latin typeface="黑体" pitchFamily="49" charset="-122"/>
                  <a:ea typeface="黑体" pitchFamily="49" charset="-122"/>
                </a:rPr>
                <a:t>在线视频</a:t>
              </a:r>
              <a:endParaRPr lang="zh-CN" altLang="en-US" sz="2600" dirty="0">
                <a:solidFill>
                  <a:srgbClr val="000000"/>
                </a:solidFill>
                <a:latin typeface="黑体" pitchFamily="49" charset="-122"/>
                <a:ea typeface="黑体" pitchFamily="49" charset="-122"/>
              </a:endParaRPr>
            </a:p>
          </p:txBody>
        </p:sp>
      </p:grpSp>
    </p:spTree>
    <p:custDataLst>
      <p:tags r:id="rId1"/>
    </p:custDataLst>
    <p:extLst>
      <p:ext uri="{BB962C8B-B14F-4D97-AF65-F5344CB8AC3E}">
        <p14:creationId xmlns:p14="http://schemas.microsoft.com/office/powerpoint/2010/main" val="1104785578"/>
      </p:ext>
    </p:extLst>
  </p:cSld>
  <p:clrMapOvr>
    <a:masterClrMapping/>
  </p:clrMapOvr>
  <p:transition spd="slow" advTm="2864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16824" y="108392"/>
            <a:ext cx="360040"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7" name="矩形 6"/>
          <p:cNvSpPr/>
          <p:nvPr/>
        </p:nvSpPr>
        <p:spPr>
          <a:xfrm>
            <a:off x="7524328" y="108392"/>
            <a:ext cx="1619672" cy="388952"/>
          </a:xfrm>
          <a:prstGeom prst="rect">
            <a:avLst/>
          </a:prstGeom>
          <a:solidFill>
            <a:srgbClr val="FFC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黑体" panose="02010609060101010101" pitchFamily="49" charset="-122"/>
                <a:ea typeface="黑体" panose="02010609060101010101" pitchFamily="49" charset="-122"/>
              </a:rPr>
              <a:t>确认修复策略</a:t>
            </a:r>
            <a:endParaRPr lang="zh-CN" altLang="en-US" sz="1400" dirty="0">
              <a:solidFill>
                <a:schemeClr val="tx1"/>
              </a:solidFill>
              <a:latin typeface="黑体" panose="02010609060101010101" pitchFamily="49" charset="-122"/>
              <a:ea typeface="黑体" panose="02010609060101010101" pitchFamily="49" charset="-122"/>
            </a:endParaRPr>
          </a:p>
        </p:txBody>
      </p:sp>
      <p:sp>
        <p:nvSpPr>
          <p:cNvPr id="2" name="内容占位符 1"/>
          <p:cNvSpPr>
            <a:spLocks noGrp="1"/>
          </p:cNvSpPr>
          <p:nvPr>
            <p:ph idx="1"/>
          </p:nvPr>
        </p:nvSpPr>
        <p:spPr/>
        <p:txBody>
          <a:bodyPr>
            <a:normAutofit/>
          </a:bodyPr>
          <a:lstStyle/>
          <a:p>
            <a:pPr marL="0" indent="0">
              <a:lnSpc>
                <a:spcPct val="130000"/>
              </a:lnSpc>
              <a:buNone/>
            </a:pPr>
            <a:r>
              <a:rPr lang="zh-CN" altLang="en-US" sz="1600" dirty="0" smtClean="0"/>
              <a:t>具体内容</a:t>
            </a:r>
            <a:endParaRPr lang="en-US" altLang="zh-CN" sz="1600" dirty="0" smtClean="0"/>
          </a:p>
          <a:p>
            <a:pPr>
              <a:lnSpc>
                <a:spcPct val="130000"/>
              </a:lnSpc>
              <a:buFont typeface="Wingdings" panose="05000000000000000000" pitchFamily="2" charset="2"/>
              <a:buChar char="n"/>
            </a:pPr>
            <a:r>
              <a:rPr lang="zh-CN" altLang="zh-CN" sz="1600" dirty="0" smtClean="0"/>
              <a:t>风险管理</a:t>
            </a:r>
            <a:r>
              <a:rPr lang="zh-CN" altLang="en-US" sz="1600" dirty="0" smtClean="0"/>
              <a:t>与控制作为核心</a:t>
            </a:r>
            <a:endParaRPr lang="en-US" altLang="zh-CN" sz="1600" dirty="0" smtClean="0"/>
          </a:p>
          <a:p>
            <a:pPr>
              <a:lnSpc>
                <a:spcPct val="130000"/>
              </a:lnSpc>
              <a:buFont typeface="Wingdings" panose="05000000000000000000" pitchFamily="2" charset="2"/>
              <a:buChar char="n"/>
            </a:pPr>
            <a:r>
              <a:rPr lang="zh-CN" altLang="zh-CN" sz="1600" dirty="0" smtClean="0"/>
              <a:t>将</a:t>
            </a:r>
            <a:r>
              <a:rPr lang="zh-CN" altLang="zh-CN" sz="1600" dirty="0"/>
              <a:t>污染造成的健康和生态风险控制在可接受范围内的场地总体修复思路，包括采用污染源处理技术、切断暴露途径的工程控制技术以及限制受体暴露行为的制度控制技术</a:t>
            </a:r>
            <a:r>
              <a:rPr lang="en-US" altLang="zh-CN" sz="1600" dirty="0"/>
              <a:t>3 </a:t>
            </a:r>
            <a:r>
              <a:rPr lang="zh-CN" altLang="zh-CN" sz="1600" dirty="0"/>
              <a:t>种修复模式中的任意一种或其组合</a:t>
            </a:r>
            <a:r>
              <a:rPr lang="zh-CN" altLang="zh-CN" sz="1600" dirty="0" smtClean="0"/>
              <a:t>。</a:t>
            </a:r>
            <a:endParaRPr lang="en-US" altLang="zh-CN" sz="1600" dirty="0" smtClean="0"/>
          </a:p>
          <a:p>
            <a:pPr>
              <a:lnSpc>
                <a:spcPct val="130000"/>
              </a:lnSpc>
              <a:buFont typeface="Wingdings" panose="05000000000000000000" pitchFamily="2" charset="2"/>
              <a:buChar char="n"/>
            </a:pPr>
            <a:endParaRPr lang="zh-CN" altLang="zh-CN" sz="1600" dirty="0"/>
          </a:p>
          <a:p>
            <a:pPr marL="0" indent="0">
              <a:lnSpc>
                <a:spcPct val="130000"/>
              </a:lnSpc>
              <a:buNone/>
            </a:pPr>
            <a:endParaRPr lang="zh-CN" altLang="en-US" sz="1600" dirty="0"/>
          </a:p>
        </p:txBody>
      </p:sp>
    </p:spTree>
    <p:extLst>
      <p:ext uri="{BB962C8B-B14F-4D97-AF65-F5344CB8AC3E}">
        <p14:creationId xmlns:p14="http://schemas.microsoft.com/office/powerpoint/2010/main" val="180049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1454244"/>
          </a:xfrm>
          <a:prstGeom prst="rect">
            <a:avLst/>
          </a:prstGeom>
        </p:spPr>
        <p:txBody>
          <a:bodyPr wrap="square" lIns="68580" tIns="34290" rIns="68580" bIns="34290">
            <a:spAutoFit/>
          </a:bodyPr>
          <a:lstStyle/>
          <a:p>
            <a:pPr marL="214313" indent="-214313">
              <a:lnSpc>
                <a:spcPct val="150000"/>
              </a:lnSpc>
              <a:buFont typeface="Arial" panose="020B0604020202020204" pitchFamily="34" charset="0"/>
              <a:buChar char="•"/>
              <a:defRPr/>
            </a:pPr>
            <a:r>
              <a:rPr lang="zh-CN" altLang="en-US" sz="1600" kern="0" dirty="0" smtClean="0">
                <a:solidFill>
                  <a:schemeClr val="tx1">
                    <a:lumMod val="65000"/>
                    <a:lumOff val="35000"/>
                  </a:schemeClr>
                </a:solidFill>
                <a:latin typeface="微软雅黑" pitchFamily="34" charset="-122"/>
                <a:ea typeface="微软雅黑" pitchFamily="34" charset="-122"/>
                <a:hlinkClick r:id="rId3" action="ppaction://hlinksldjump"/>
              </a:rPr>
              <a:t>常见修复技术简介</a:t>
            </a:r>
            <a:endParaRPr lang="en-US" altLang="zh-CN" sz="1600" kern="0" dirty="0" smtClean="0">
              <a:solidFill>
                <a:schemeClr val="tx1">
                  <a:lumMod val="65000"/>
                  <a:lumOff val="3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tx1">
                    <a:lumMod val="65000"/>
                    <a:lumOff val="35000"/>
                  </a:schemeClr>
                </a:solidFill>
                <a:latin typeface="微软雅黑" pitchFamily="34" charset="-122"/>
                <a:ea typeface="微软雅黑" pitchFamily="34" charset="-122"/>
                <a:hlinkClick r:id="rId4" action="ppaction://hlinksldjump"/>
              </a:rPr>
              <a:t>修复技术筛选</a:t>
            </a:r>
            <a:endParaRPr lang="en-US" altLang="zh-CN" sz="1600" kern="0" dirty="0" smtClean="0">
              <a:solidFill>
                <a:schemeClr val="tx1">
                  <a:lumMod val="65000"/>
                  <a:lumOff val="3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tx1">
                    <a:lumMod val="65000"/>
                    <a:lumOff val="35000"/>
                  </a:schemeClr>
                </a:solidFill>
                <a:latin typeface="微软雅黑" pitchFamily="34" charset="-122"/>
                <a:ea typeface="微软雅黑" pitchFamily="34" charset="-122"/>
                <a:hlinkClick r:id="rId5" action="ppaction://hlinksldjump"/>
              </a:rPr>
              <a:t>修复技术可行性评估</a:t>
            </a:r>
            <a:endParaRPr lang="en-US" altLang="zh-CN" sz="1600" kern="0" dirty="0" smtClean="0">
              <a:solidFill>
                <a:schemeClr val="tx1">
                  <a:lumMod val="65000"/>
                  <a:lumOff val="35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修复技术筛选</a:t>
            </a:r>
            <a:endParaRPr lang="zh-CN" altLang="en-US" sz="2100" b="1" dirty="0">
              <a:solidFill>
                <a:srgbClr val="FF6600"/>
              </a:solidFill>
              <a:latin typeface="微软雅黑" pitchFamily="34" charset="-122"/>
              <a:ea typeface="微软雅黑" pitchFamily="34" charset="-122"/>
            </a:endParaRPr>
          </a:p>
        </p:txBody>
      </p:sp>
    </p:spTree>
    <p:extLst>
      <p:ext uri="{BB962C8B-B14F-4D97-AF65-F5344CB8AC3E}">
        <p14:creationId xmlns:p14="http://schemas.microsoft.com/office/powerpoint/2010/main" val="384975263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499992" y="2787774"/>
            <a:ext cx="4158462" cy="1454244"/>
          </a:xfrm>
          <a:prstGeom prst="rect">
            <a:avLst/>
          </a:prstGeom>
        </p:spPr>
        <p:txBody>
          <a:bodyPr wrap="square" lIns="68580" tIns="34290" rIns="68580" bIns="34290">
            <a:spAutoFit/>
          </a:bodyPr>
          <a:lstStyle/>
          <a:p>
            <a:pPr marL="214313" indent="-214313">
              <a:lnSpc>
                <a:spcPct val="150000"/>
              </a:lnSpc>
              <a:buFont typeface="Arial" panose="020B0604020202020204" pitchFamily="34" charset="0"/>
              <a:buChar char="•"/>
              <a:defRPr/>
            </a:pPr>
            <a:r>
              <a:rPr lang="zh-CN" altLang="en-US" sz="1600" kern="0" dirty="0">
                <a:solidFill>
                  <a:schemeClr val="tx1">
                    <a:lumMod val="65000"/>
                    <a:lumOff val="35000"/>
                  </a:schemeClr>
                </a:solidFill>
                <a:latin typeface="微软雅黑" pitchFamily="34" charset="-122"/>
                <a:ea typeface="微软雅黑" pitchFamily="34" charset="-122"/>
              </a:rPr>
              <a:t>常见修复技术简介</a:t>
            </a:r>
            <a:endParaRPr lang="en-US" altLang="zh-CN" sz="1600" kern="0" dirty="0">
              <a:solidFill>
                <a:schemeClr val="tx1">
                  <a:lumMod val="65000"/>
                  <a:lumOff val="35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a:solidFill>
                  <a:schemeClr val="accent3">
                    <a:lumMod val="20000"/>
                    <a:lumOff val="80000"/>
                  </a:schemeClr>
                </a:solidFill>
                <a:latin typeface="微软雅黑" pitchFamily="34" charset="-122"/>
                <a:ea typeface="微软雅黑" pitchFamily="34" charset="-122"/>
              </a:rPr>
              <a:t>修复技术筛选</a:t>
            </a:r>
            <a:endParaRPr lang="en-US" altLang="zh-CN" sz="1600" kern="0" dirty="0">
              <a:solidFill>
                <a:schemeClr val="accent3">
                  <a:lumMod val="20000"/>
                  <a:lumOff val="80000"/>
                </a:schemeClr>
              </a:solidFill>
              <a:latin typeface="微软雅黑" pitchFamily="34" charset="-122"/>
              <a:ea typeface="微软雅黑" pitchFamily="34" charset="-122"/>
            </a:endParaRPr>
          </a:p>
          <a:p>
            <a:pPr marL="214313" indent="-214313">
              <a:lnSpc>
                <a:spcPct val="150000"/>
              </a:lnSpc>
              <a:buFont typeface="Arial" panose="020B0604020202020204" pitchFamily="34" charset="0"/>
              <a:buChar char="•"/>
              <a:defRPr/>
            </a:pPr>
            <a:r>
              <a:rPr lang="zh-CN" altLang="en-US" sz="1600" kern="0" dirty="0" smtClean="0">
                <a:solidFill>
                  <a:schemeClr val="accent3">
                    <a:lumMod val="20000"/>
                    <a:lumOff val="80000"/>
                  </a:schemeClr>
                </a:solidFill>
                <a:latin typeface="微软雅黑" pitchFamily="34" charset="-122"/>
                <a:ea typeface="微软雅黑" pitchFamily="34" charset="-122"/>
              </a:rPr>
              <a:t>修复</a:t>
            </a:r>
            <a:r>
              <a:rPr lang="zh-CN" altLang="en-US" sz="1600" kern="0" dirty="0">
                <a:solidFill>
                  <a:schemeClr val="accent3">
                    <a:lumMod val="20000"/>
                    <a:lumOff val="80000"/>
                  </a:schemeClr>
                </a:solidFill>
                <a:latin typeface="微软雅黑" pitchFamily="34" charset="-122"/>
                <a:ea typeface="微软雅黑" pitchFamily="34" charset="-122"/>
              </a:rPr>
              <a:t>技术可行性评估</a:t>
            </a:r>
            <a:endParaRPr lang="en-US" altLang="zh-CN" sz="1600" kern="0" dirty="0">
              <a:solidFill>
                <a:schemeClr val="accent3">
                  <a:lumMod val="20000"/>
                  <a:lumOff val="80000"/>
                </a:schemeClr>
              </a:solidFill>
              <a:latin typeface="微软雅黑" pitchFamily="34" charset="-122"/>
              <a:ea typeface="微软雅黑" pitchFamily="34" charset="-122"/>
            </a:endParaRPr>
          </a:p>
          <a:p>
            <a:pPr marL="214313" indent="-214313">
              <a:buFont typeface="Arial" panose="020B0604020202020204" pitchFamily="34" charset="0"/>
              <a:buChar cha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14" name="TextBox 8"/>
          <p:cNvSpPr txBox="1"/>
          <p:nvPr/>
        </p:nvSpPr>
        <p:spPr>
          <a:xfrm>
            <a:off x="3167844" y="2247714"/>
            <a:ext cx="5184576" cy="392415"/>
          </a:xfrm>
          <a:prstGeom prst="rect">
            <a:avLst/>
          </a:prstGeom>
          <a:noFill/>
        </p:spPr>
        <p:txBody>
          <a:bodyPr wrap="square" lIns="68580" tIns="34290" rIns="68580" bIns="34290" rtlCol="0">
            <a:spAutoFit/>
          </a:bodyPr>
          <a:lstStyle/>
          <a:p>
            <a:pPr algn="ctr"/>
            <a:r>
              <a:rPr lang="zh-CN" altLang="en-US" sz="2100" b="1" dirty="0" smtClean="0">
                <a:solidFill>
                  <a:srgbClr val="FF6600"/>
                </a:solidFill>
                <a:latin typeface="微软雅黑" pitchFamily="34" charset="-122"/>
                <a:ea typeface="微软雅黑" pitchFamily="34" charset="-122"/>
              </a:rPr>
              <a:t>修复技术筛选</a:t>
            </a:r>
            <a:endParaRPr lang="zh-CN" altLang="en-US" sz="2100" b="1" dirty="0">
              <a:solidFill>
                <a:srgbClr val="FF6600"/>
              </a:solidFill>
              <a:latin typeface="微软雅黑" pitchFamily="34" charset="-122"/>
              <a:ea typeface="微软雅黑" pitchFamily="34" charset="-122"/>
            </a:endParaRPr>
          </a:p>
        </p:txBody>
      </p:sp>
    </p:spTree>
    <p:extLst>
      <p:ext uri="{BB962C8B-B14F-4D97-AF65-F5344CB8AC3E}">
        <p14:creationId xmlns:p14="http://schemas.microsoft.com/office/powerpoint/2010/main" val="89568111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par>
                                    <p:cTn id="10" presetID="52" presetClass="entr" presetSubtype="0" fill="hold" grpId="0" nodeType="withEffect">
                                      <p:stCondLst>
                                        <p:cond delay="200"/>
                                      </p:stCondLst>
                                      <p:iterate type="lt">
                                        <p:tmPct val="0"/>
                                      </p:iterate>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4"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3|4.3|6.2|0.7"/>
</p:tagLst>
</file>

<file path=ppt/tags/tag10.xml><?xml version="1.0" encoding="utf-8"?>
<p:tagLst xmlns:a="http://schemas.openxmlformats.org/drawingml/2006/main" xmlns:r="http://schemas.openxmlformats.org/officeDocument/2006/relationships" xmlns:p="http://schemas.openxmlformats.org/presentationml/2006/main">
  <p:tag name="TIMING" val="|6.3|4.3|6.2|0.7"/>
</p:tagLst>
</file>

<file path=ppt/tags/tag11.xml><?xml version="1.0" encoding="utf-8"?>
<p:tagLst xmlns:a="http://schemas.openxmlformats.org/drawingml/2006/main" xmlns:r="http://schemas.openxmlformats.org/officeDocument/2006/relationships" xmlns:p="http://schemas.openxmlformats.org/presentationml/2006/main">
  <p:tag name="TIMING" val="|6.3|4.3|6.2|0.7"/>
</p:tagLst>
</file>

<file path=ppt/tags/tag12.xml><?xml version="1.0" encoding="utf-8"?>
<p:tagLst xmlns:a="http://schemas.openxmlformats.org/drawingml/2006/main" xmlns:r="http://schemas.openxmlformats.org/officeDocument/2006/relationships" xmlns:p="http://schemas.openxmlformats.org/presentationml/2006/main">
  <p:tag name="TIMING" val="|6.3|4.3|6.2|0.7"/>
</p:tagLst>
</file>

<file path=ppt/tags/tag13.xml><?xml version="1.0" encoding="utf-8"?>
<p:tagLst xmlns:a="http://schemas.openxmlformats.org/drawingml/2006/main" xmlns:r="http://schemas.openxmlformats.org/officeDocument/2006/relationships" xmlns:p="http://schemas.openxmlformats.org/presentationml/2006/main">
  <p:tag name="TIMING" val="|6.3|4.3|6.2|0.7"/>
</p:tagLst>
</file>

<file path=ppt/tags/tag14.xml><?xml version="1.0" encoding="utf-8"?>
<p:tagLst xmlns:a="http://schemas.openxmlformats.org/drawingml/2006/main" xmlns:r="http://schemas.openxmlformats.org/officeDocument/2006/relationships" xmlns:p="http://schemas.openxmlformats.org/presentationml/2006/main">
  <p:tag name="TIMING" val="|6.3|4.3|6.2|0.7"/>
</p:tagLst>
</file>

<file path=ppt/tags/tag15.xml><?xml version="1.0" encoding="utf-8"?>
<p:tagLst xmlns:a="http://schemas.openxmlformats.org/drawingml/2006/main" xmlns:r="http://schemas.openxmlformats.org/officeDocument/2006/relationships" xmlns:p="http://schemas.openxmlformats.org/presentationml/2006/main">
  <p:tag name="TIMING" val="|6.3|4.3|6.2|0.7"/>
</p:tagLst>
</file>

<file path=ppt/tags/tag16.xml><?xml version="1.0" encoding="utf-8"?>
<p:tagLst xmlns:a="http://schemas.openxmlformats.org/drawingml/2006/main" xmlns:r="http://schemas.openxmlformats.org/officeDocument/2006/relationships" xmlns:p="http://schemas.openxmlformats.org/presentationml/2006/main">
  <p:tag name="TIMING" val="|6.3|4.3|6.2|0.7"/>
</p:tagLst>
</file>

<file path=ppt/tags/tag2.xml><?xml version="1.0" encoding="utf-8"?>
<p:tagLst xmlns:a="http://schemas.openxmlformats.org/drawingml/2006/main" xmlns:r="http://schemas.openxmlformats.org/officeDocument/2006/relationships" xmlns:p="http://schemas.openxmlformats.org/presentationml/2006/main">
  <p:tag name="TIMING" val="|6.3|4.3|6.2|0.7"/>
</p:tagLst>
</file>

<file path=ppt/tags/tag3.xml><?xml version="1.0" encoding="utf-8"?>
<p:tagLst xmlns:a="http://schemas.openxmlformats.org/drawingml/2006/main" xmlns:r="http://schemas.openxmlformats.org/officeDocument/2006/relationships" xmlns:p="http://schemas.openxmlformats.org/presentationml/2006/main">
  <p:tag name="TIMING" val="|6.3|4.3|6.2|0.7"/>
</p:tagLst>
</file>

<file path=ppt/tags/tag4.xml><?xml version="1.0" encoding="utf-8"?>
<p:tagLst xmlns:a="http://schemas.openxmlformats.org/drawingml/2006/main" xmlns:r="http://schemas.openxmlformats.org/officeDocument/2006/relationships" xmlns:p="http://schemas.openxmlformats.org/presentationml/2006/main">
  <p:tag name="TIMING" val="|6.3|4.3|6.2|0.7"/>
</p:tagLst>
</file>

<file path=ppt/tags/tag5.xml><?xml version="1.0" encoding="utf-8"?>
<p:tagLst xmlns:a="http://schemas.openxmlformats.org/drawingml/2006/main" xmlns:r="http://schemas.openxmlformats.org/officeDocument/2006/relationships" xmlns:p="http://schemas.openxmlformats.org/presentationml/2006/main">
  <p:tag name="TIMING" val="|6.3|4.3|6.2|0.7"/>
</p:tagLst>
</file>

<file path=ppt/tags/tag6.xml><?xml version="1.0" encoding="utf-8"?>
<p:tagLst xmlns:a="http://schemas.openxmlformats.org/drawingml/2006/main" xmlns:r="http://schemas.openxmlformats.org/officeDocument/2006/relationships" xmlns:p="http://schemas.openxmlformats.org/presentationml/2006/main">
  <p:tag name="TIMING" val="|6.3|4.3|6.2|0.7"/>
</p:tagLst>
</file>

<file path=ppt/tags/tag7.xml><?xml version="1.0" encoding="utf-8"?>
<p:tagLst xmlns:a="http://schemas.openxmlformats.org/drawingml/2006/main" xmlns:r="http://schemas.openxmlformats.org/officeDocument/2006/relationships" xmlns:p="http://schemas.openxmlformats.org/presentationml/2006/main">
  <p:tag name="TIMING" val="|6.3|4.3|6.2|0.7"/>
</p:tagLst>
</file>

<file path=ppt/tags/tag8.xml><?xml version="1.0" encoding="utf-8"?>
<p:tagLst xmlns:a="http://schemas.openxmlformats.org/drawingml/2006/main" xmlns:r="http://schemas.openxmlformats.org/officeDocument/2006/relationships" xmlns:p="http://schemas.openxmlformats.org/presentationml/2006/main">
  <p:tag name="TIMING" val="|6.3|4.3|6.2|0.7"/>
</p:tagLst>
</file>

<file path=ppt/tags/tag9.xml><?xml version="1.0" encoding="utf-8"?>
<p:tagLst xmlns:a="http://schemas.openxmlformats.org/drawingml/2006/main" xmlns:r="http://schemas.openxmlformats.org/officeDocument/2006/relationships" xmlns:p="http://schemas.openxmlformats.org/presentationml/2006/main">
  <p:tag name="TIMING" val="|6.3|4.3|6.2|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TotalTime>
  <Words>4707</Words>
  <Application>Microsoft Office PowerPoint</Application>
  <PresentationFormat>全屏显示(16:9)</PresentationFormat>
  <Paragraphs>598</Paragraphs>
  <Slides>65</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65</vt:i4>
      </vt:variant>
    </vt:vector>
  </HeadingPairs>
  <TitlesOfParts>
    <vt:vector size="79" baseType="lpstr">
      <vt:lpstr>Adobe 宋体 Std L</vt:lpstr>
      <vt:lpstr>Arial Unicode MS</vt:lpstr>
      <vt:lpstr>FontAwesome</vt:lpstr>
      <vt:lpstr>ＭＳ Ｐゴシック</vt:lpstr>
      <vt:lpstr>黑体</vt:lpstr>
      <vt:lpstr>宋体</vt:lpstr>
      <vt:lpstr>微软雅黑</vt:lpstr>
      <vt:lpstr>幼圆</vt:lpstr>
      <vt:lpstr>Agency FB</vt:lpstr>
      <vt:lpstr>Arial</vt:lpstr>
      <vt:lpstr>Calibri</vt:lpstr>
      <vt:lpstr>Times New Roman</vt:lpstr>
      <vt:lpstr>Wingdings</vt:lpstr>
      <vt:lpstr>Office 主题</vt:lpstr>
      <vt:lpstr>PowerPoint 演示文稿</vt:lpstr>
      <vt:lpstr>模块一——修复技术方案制定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模块二——修复工程实施与验收</vt:lpstr>
      <vt:lpstr>施工前准备</vt:lpstr>
      <vt:lpstr>施工前准备</vt:lpstr>
      <vt:lpstr>施工过程控制</vt:lpstr>
      <vt:lpstr>施工过程控制</vt:lpstr>
      <vt:lpstr>施工过程控制</vt:lpstr>
      <vt:lpstr>施工过程控制</vt:lpstr>
      <vt:lpstr>工程验收</vt:lpstr>
      <vt:lpstr>验收要求</vt:lpstr>
      <vt:lpstr>验收程序——文件审核</vt:lpstr>
      <vt:lpstr>验收程序——验收阶段环境监理</vt:lpstr>
      <vt:lpstr>验收程序——验收对象</vt:lpstr>
      <vt:lpstr>验收程序——土壤采样布点要求</vt:lpstr>
      <vt:lpstr>验收程序——地下水采样布点要求</vt:lpstr>
      <vt:lpstr>验收程序——修复效果评价</vt:lpstr>
      <vt:lpstr>验收程序——验收报告</vt:lpstr>
      <vt:lpstr>后期管理</vt:lpstr>
      <vt:lpstr>PowerPoint 演示文稿</vt:lpstr>
      <vt:lpstr>模块三——国内案例展示</vt:lpstr>
      <vt:lpstr>案例展示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wangxuan</dc:creator>
  <cp:lastModifiedBy>yu</cp:lastModifiedBy>
  <cp:revision>127</cp:revision>
  <dcterms:created xsi:type="dcterms:W3CDTF">2015-12-06T08:07:21Z</dcterms:created>
  <dcterms:modified xsi:type="dcterms:W3CDTF">2020-07-08T06:34:49Z</dcterms:modified>
</cp:coreProperties>
</file>