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5" r:id="rId2"/>
    <p:sldId id="256" r:id="rId3"/>
    <p:sldId id="258" r:id="rId4"/>
    <p:sldId id="257" r:id="rId5"/>
    <p:sldId id="260" r:id="rId6"/>
    <p:sldId id="261" r:id="rId7"/>
    <p:sldId id="262" r:id="rId8"/>
    <p:sldId id="264" r:id="rId9"/>
    <p:sldId id="263" r:id="rId10"/>
    <p:sldId id="272" r:id="rId11"/>
    <p:sldId id="273" r:id="rId12"/>
    <p:sldId id="274" r:id="rId13"/>
    <p:sldId id="267" r:id="rId14"/>
    <p:sldId id="268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7148958-A596-441D-B867-6B5A08AAAC1A}" type="doc">
      <dgm:prSet loTypeId="urn:microsoft.com/office/officeart/2005/8/layout/hierarchy2" loCatId="hierarchy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zh-CN" altLang="en-US"/>
        </a:p>
      </dgm:t>
    </dgm:pt>
    <dgm:pt modelId="{214158D8-4337-4588-9625-0DEB23548935}">
      <dgm:prSet phldrT="[文本]" custT="1"/>
      <dgm:spPr/>
      <dgm:t>
        <a:bodyPr/>
        <a:lstStyle/>
        <a:p>
          <a:r>
            <a:rPr kumimoji="1" lang="en-US" altLang="zh-CN" sz="1800" b="1" dirty="0" smtClean="0">
              <a:latin typeface="宋体" panose="02010600030101010101" pitchFamily="2" charset="-122"/>
              <a:ea typeface="宋体" panose="02010600030101010101" pitchFamily="2" charset="-122"/>
            </a:rPr>
            <a:t>1.</a:t>
          </a:r>
          <a:r>
            <a:rPr kumimoji="1" lang="zh-CN" altLang="en-US" sz="1800" b="1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职业健康与安全风险防护</a:t>
          </a:r>
          <a:endParaRPr lang="zh-CN" altLang="en-US" sz="1800" b="1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8AE7A03-4ABD-40BC-B10B-C5AC0929EA43}" type="parTrans" cxnId="{69DF9146-9A5C-4E7C-BEC9-E2D6907614AC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8446C821-EF02-4BB8-8D67-E43E836D3CDB}" type="sibTrans" cxnId="{69DF9146-9A5C-4E7C-BEC9-E2D6907614AC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A46A5D2-0217-4CF4-BE40-0D6B471B6444}">
      <dgm:prSet phldrT="[文本]" custT="1"/>
      <dgm:spPr/>
      <dgm:t>
        <a:bodyPr/>
        <a:lstStyle/>
        <a:p>
          <a:r>
            <a:rPr lang="zh-CN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职业健康及安全风险的识别</a:t>
          </a:r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（详见</a:t>
          </a:r>
          <a:r>
            <a:rPr lang="en-US" altLang="zh-CN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5.1-1</a:t>
          </a:r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C7259CC-9774-4B0F-9AE9-D9D1866DCE2E}" type="parTrans" cxnId="{38053A60-F3CB-4ECD-9C99-7B710CA61553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0966017-D69C-4102-856F-8CF1D195E1E7}" type="sibTrans" cxnId="{38053A60-F3CB-4ECD-9C99-7B710CA61553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EF52DF82-AECD-447F-82DB-803FB4BE9558}">
      <dgm:prSet phldrT="[文本]" custT="1"/>
      <dgm:spPr/>
      <dgm:t>
        <a:bodyPr/>
        <a:lstStyle/>
        <a:p>
          <a:r>
            <a:rPr lang="zh-CN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职业健康的预防措施和工程控制技术</a:t>
          </a:r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（详见</a:t>
          </a:r>
          <a:r>
            <a:rPr lang="en-US" altLang="zh-CN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5.1-2</a:t>
          </a:r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9C57DC5B-AD54-41D1-8971-4D643B4C9C0F}" type="parTrans" cxnId="{7D6B7700-E7E5-4F45-9BFD-1AAAC6C97063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4460E49-1E5B-4E58-B4D7-9DEB274E45B5}" type="sibTrans" cxnId="{7D6B7700-E7E5-4F45-9BFD-1AAAC6C97063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477C655D-189B-4CA7-9A48-A86FC9ACCF13}">
      <dgm:prSet phldrT="[文本]" custT="1"/>
      <dgm:spPr/>
      <dgm:t>
        <a:bodyPr/>
        <a:lstStyle/>
        <a:p>
          <a:r>
            <a:rPr lang="zh-CN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粉尘和毒物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1B7A9536-1F3E-48D1-93B4-B1D57EA5C3E4}" type="parTrans" cxnId="{8680833B-1944-4563-9329-9C66B03EBDF5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04650284-F8BD-4F9F-BADE-6074B8310CBB}" type="sibTrans" cxnId="{8680833B-1944-4563-9329-9C66B03EBDF5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7507FD99-30AF-4FB3-9AB0-77490511C310}">
      <dgm:prSet custT="1"/>
      <dgm:spPr/>
      <dgm:t>
        <a:bodyPr/>
        <a:lstStyle/>
        <a:p>
          <a:r>
            <a:rPr lang="en-US" sz="1800" b="0" dirty="0" err="1" smtClean="0">
              <a:latin typeface="宋体" panose="02010600030101010101" pitchFamily="2" charset="-122"/>
              <a:ea typeface="宋体" panose="02010600030101010101" pitchFamily="2" charset="-122"/>
            </a:rPr>
            <a:t>职业安全风险防护</a:t>
          </a:r>
          <a:endParaRPr lang="en-US" sz="1800" b="0" dirty="0" smtClean="0">
            <a:latin typeface="宋体" panose="02010600030101010101" pitchFamily="2" charset="-122"/>
            <a:ea typeface="宋体" panose="02010600030101010101" pitchFamily="2" charset="-122"/>
          </a:endParaRPr>
        </a:p>
        <a:p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（详见</a:t>
          </a:r>
          <a:r>
            <a:rPr lang="en-US" altLang="zh-CN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5.1-3</a:t>
          </a:r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5A5B9220-EA80-47F7-9893-BEAD5BDBC2E1}" type="parTrans" cxnId="{9C395ABE-F64D-4D1D-A35B-C07B4F275ED6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C712605-19F8-499D-B3DF-5C226CCBB83F}" type="sibTrans" cxnId="{9C395ABE-F64D-4D1D-A35B-C07B4F275ED6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BFB42740-55FF-4438-9CF7-5A73A5F5ACF2}">
      <dgm:prSet custT="1"/>
      <dgm:spPr/>
      <dgm:t>
        <a:bodyPr/>
        <a:lstStyle/>
        <a:p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噪声与振动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1457C6A1-9471-4B4D-828B-D7829CB22FB4}" type="parTrans" cxnId="{2503DDA2-7385-4C7D-A020-AF40D5A8EB01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4EA395B2-887B-4F69-BE5D-73F90E55C75D}" type="sibTrans" cxnId="{2503DDA2-7385-4C7D-A020-AF40D5A8EB01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61A37A44-C7C6-4713-9581-806B67927327}">
      <dgm:prSet custT="1"/>
      <dgm:spPr/>
      <dgm:t>
        <a:bodyPr/>
        <a:lstStyle/>
        <a:p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辐射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DE64037E-3AE7-4280-88D9-327CC5AA7B50}" type="parTrans" cxnId="{C501C2A1-F95A-4BF1-8D44-D958BEF75FAC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8DC88EE5-A18E-4C3D-8E4F-AE205ABC287C}" type="sibTrans" cxnId="{C501C2A1-F95A-4BF1-8D44-D958BEF75FAC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16D7FF3D-14B2-4B82-9BED-E6EB660CFD76}">
      <dgm:prSet custT="1"/>
      <dgm:spPr/>
      <dgm:t>
        <a:bodyPr/>
        <a:lstStyle/>
        <a:p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异常气象条件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05713C14-E3EF-4E39-B02A-BD2B8F214AFA}" type="parTrans" cxnId="{C61FAA4C-E9E0-4F12-BD9B-11BE7367E01D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AE2DEEA9-4DD2-47EA-BCA2-70323DC07FD5}" type="sibTrans" cxnId="{C61FAA4C-E9E0-4F12-BD9B-11BE7367E01D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1920D427-9D75-44E8-A8F0-13160B75CC69}">
      <dgm:prSet custT="1"/>
      <dgm:spPr/>
      <dgm:t>
        <a:bodyPr/>
        <a:lstStyle/>
        <a:p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职业健康与安全监督培训（详见</a:t>
          </a:r>
          <a:r>
            <a:rPr lang="en-US" altLang="zh-CN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5.1-4</a:t>
          </a:r>
          <a:r>
            <a:rPr lang="zh-CN" altLang="en-US" sz="1800" b="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dirty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0ACCF445-BED0-4792-BD02-A2D6AF5EA70B}" type="parTrans" cxnId="{7DE5CCEC-C394-4575-8003-D333071C25E0}">
      <dgm:prSet custT="1"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2DF868C5-F253-4A5F-B05B-94514C62BB7E}" type="sibTrans" cxnId="{7DE5CCEC-C394-4575-8003-D333071C25E0}">
      <dgm:prSet/>
      <dgm:spPr/>
      <dgm:t>
        <a:bodyPr/>
        <a:lstStyle/>
        <a:p>
          <a:endParaRPr lang="zh-CN" altLang="en-US" sz="1800" b="0">
            <a:latin typeface="宋体" panose="02010600030101010101" pitchFamily="2" charset="-122"/>
            <a:ea typeface="宋体" panose="02010600030101010101" pitchFamily="2" charset="-122"/>
          </a:endParaRPr>
        </a:p>
      </dgm:t>
    </dgm:pt>
    <dgm:pt modelId="{413A1392-115C-4C34-8F66-CB59345D1FE1}" type="pres">
      <dgm:prSet presAssocID="{47148958-A596-441D-B867-6B5A08AAAC1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51C00C90-73DA-4F1C-AEF2-F797DAF8255F}" type="pres">
      <dgm:prSet presAssocID="{214158D8-4337-4588-9625-0DEB23548935}" presName="root1" presStyleCnt="0"/>
      <dgm:spPr/>
    </dgm:pt>
    <dgm:pt modelId="{8C2E234F-E519-42B2-9965-D50502EBC056}" type="pres">
      <dgm:prSet presAssocID="{214158D8-4337-4588-9625-0DEB23548935}" presName="LevelOneTextNode" presStyleLbl="node0" presStyleIdx="0" presStyleCnt="1" custScaleY="55553" custLinFactNeighborX="-48285" custLinFactNeighborY="-1624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1F82F373-9F37-4189-A301-578BBB7BC83B}" type="pres">
      <dgm:prSet presAssocID="{214158D8-4337-4588-9625-0DEB23548935}" presName="level2hierChild" presStyleCnt="0"/>
      <dgm:spPr/>
    </dgm:pt>
    <dgm:pt modelId="{4B4A1F0B-D92C-4C06-BD20-D0412A1D8689}" type="pres">
      <dgm:prSet presAssocID="{2C7259CC-9774-4B0F-9AE9-D9D1866DCE2E}" presName="conn2-1" presStyleLbl="parChTrans1D2" presStyleIdx="0" presStyleCnt="4"/>
      <dgm:spPr/>
      <dgm:t>
        <a:bodyPr/>
        <a:lstStyle/>
        <a:p>
          <a:endParaRPr lang="zh-CN" altLang="en-US"/>
        </a:p>
      </dgm:t>
    </dgm:pt>
    <dgm:pt modelId="{A1FABE88-B40E-40D9-8205-72C3A5A79CB7}" type="pres">
      <dgm:prSet presAssocID="{2C7259CC-9774-4B0F-9AE9-D9D1866DCE2E}" presName="connTx" presStyleLbl="parChTrans1D2" presStyleIdx="0" presStyleCnt="4"/>
      <dgm:spPr/>
      <dgm:t>
        <a:bodyPr/>
        <a:lstStyle/>
        <a:p>
          <a:endParaRPr lang="zh-CN" altLang="en-US"/>
        </a:p>
      </dgm:t>
    </dgm:pt>
    <dgm:pt modelId="{6DE2B33B-1270-4BE9-B102-0133452EB8C2}" type="pres">
      <dgm:prSet presAssocID="{BA46A5D2-0217-4CF4-BE40-0D6B471B6444}" presName="root2" presStyleCnt="0"/>
      <dgm:spPr/>
    </dgm:pt>
    <dgm:pt modelId="{787066AF-4072-4DB7-A986-3EAB67B79137}" type="pres">
      <dgm:prSet presAssocID="{BA46A5D2-0217-4CF4-BE40-0D6B471B6444}" presName="LevelTwoTextNode" presStyleLbl="node2" presStyleIdx="0" presStyleCnt="4" custScaleX="100011" custScaleY="58737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C9896C13-E883-476C-9D65-0BFD52F7DDDC}" type="pres">
      <dgm:prSet presAssocID="{BA46A5D2-0217-4CF4-BE40-0D6B471B6444}" presName="level3hierChild" presStyleCnt="0"/>
      <dgm:spPr/>
    </dgm:pt>
    <dgm:pt modelId="{A9269D1F-F4C1-4C86-8E38-6CDB640C39F5}" type="pres">
      <dgm:prSet presAssocID="{9C57DC5B-AD54-41D1-8971-4D643B4C9C0F}" presName="conn2-1" presStyleLbl="parChTrans1D2" presStyleIdx="1" presStyleCnt="4"/>
      <dgm:spPr/>
      <dgm:t>
        <a:bodyPr/>
        <a:lstStyle/>
        <a:p>
          <a:endParaRPr lang="zh-CN" altLang="en-US"/>
        </a:p>
      </dgm:t>
    </dgm:pt>
    <dgm:pt modelId="{B53DEAC3-21A7-4391-B14D-716D55BA4410}" type="pres">
      <dgm:prSet presAssocID="{9C57DC5B-AD54-41D1-8971-4D643B4C9C0F}" presName="connTx" presStyleLbl="parChTrans1D2" presStyleIdx="1" presStyleCnt="4"/>
      <dgm:spPr/>
      <dgm:t>
        <a:bodyPr/>
        <a:lstStyle/>
        <a:p>
          <a:endParaRPr lang="zh-CN" altLang="en-US"/>
        </a:p>
      </dgm:t>
    </dgm:pt>
    <dgm:pt modelId="{A27F1727-9C7A-406A-908C-A536512E23EA}" type="pres">
      <dgm:prSet presAssocID="{EF52DF82-AECD-447F-82DB-803FB4BE9558}" presName="root2" presStyleCnt="0"/>
      <dgm:spPr/>
    </dgm:pt>
    <dgm:pt modelId="{45DC9FCD-A9E2-42C6-9291-CC4F5BA83D2E}" type="pres">
      <dgm:prSet presAssocID="{EF52DF82-AECD-447F-82DB-803FB4BE9558}" presName="LevelTwoTextNode" presStyleLbl="node2" presStyleIdx="1" presStyleCnt="4" custScaleY="7407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9320496C-A7E2-45C1-A7A4-1CC7B42F46F5}" type="pres">
      <dgm:prSet presAssocID="{EF52DF82-AECD-447F-82DB-803FB4BE9558}" presName="level3hierChild" presStyleCnt="0"/>
      <dgm:spPr/>
    </dgm:pt>
    <dgm:pt modelId="{C390A0A3-4A7F-4CE0-BDF0-35B2199C52D4}" type="pres">
      <dgm:prSet presAssocID="{1B7A9536-1F3E-48D1-93B4-B1D57EA5C3E4}" presName="conn2-1" presStyleLbl="parChTrans1D3" presStyleIdx="0" presStyleCnt="4"/>
      <dgm:spPr/>
      <dgm:t>
        <a:bodyPr/>
        <a:lstStyle/>
        <a:p>
          <a:endParaRPr lang="zh-CN" altLang="en-US"/>
        </a:p>
      </dgm:t>
    </dgm:pt>
    <dgm:pt modelId="{6DA135AD-2883-443F-8FF7-8D53F6756CDF}" type="pres">
      <dgm:prSet presAssocID="{1B7A9536-1F3E-48D1-93B4-B1D57EA5C3E4}" presName="connTx" presStyleLbl="parChTrans1D3" presStyleIdx="0" presStyleCnt="4"/>
      <dgm:spPr/>
      <dgm:t>
        <a:bodyPr/>
        <a:lstStyle/>
        <a:p>
          <a:endParaRPr lang="zh-CN" altLang="en-US"/>
        </a:p>
      </dgm:t>
    </dgm:pt>
    <dgm:pt modelId="{96A22C2C-112E-48A3-A4C0-D5B490C07717}" type="pres">
      <dgm:prSet presAssocID="{477C655D-189B-4CA7-9A48-A86FC9ACCF13}" presName="root2" presStyleCnt="0"/>
      <dgm:spPr/>
    </dgm:pt>
    <dgm:pt modelId="{022C0BCE-F780-465C-93C0-6C277AC5C175}" type="pres">
      <dgm:prSet presAssocID="{477C655D-189B-4CA7-9A48-A86FC9ACCF13}" presName="LevelTwoTextNode" presStyleLbl="node3" presStyleIdx="0" presStyleCnt="4" custScaleX="70671" custScaleY="3383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D3422470-17B2-4A9A-A472-FB17C646648D}" type="pres">
      <dgm:prSet presAssocID="{477C655D-189B-4CA7-9A48-A86FC9ACCF13}" presName="level3hierChild" presStyleCnt="0"/>
      <dgm:spPr/>
    </dgm:pt>
    <dgm:pt modelId="{C1D1D349-5042-44DE-B52A-9571A1D2D65E}" type="pres">
      <dgm:prSet presAssocID="{1457C6A1-9471-4B4D-828B-D7829CB22FB4}" presName="conn2-1" presStyleLbl="parChTrans1D3" presStyleIdx="1" presStyleCnt="4"/>
      <dgm:spPr/>
      <dgm:t>
        <a:bodyPr/>
        <a:lstStyle/>
        <a:p>
          <a:endParaRPr lang="zh-CN" altLang="en-US"/>
        </a:p>
      </dgm:t>
    </dgm:pt>
    <dgm:pt modelId="{000ABE9D-273F-4A02-80D2-0B8F2EFFD590}" type="pres">
      <dgm:prSet presAssocID="{1457C6A1-9471-4B4D-828B-D7829CB22FB4}" presName="connTx" presStyleLbl="parChTrans1D3" presStyleIdx="1" presStyleCnt="4"/>
      <dgm:spPr/>
      <dgm:t>
        <a:bodyPr/>
        <a:lstStyle/>
        <a:p>
          <a:endParaRPr lang="zh-CN" altLang="en-US"/>
        </a:p>
      </dgm:t>
    </dgm:pt>
    <dgm:pt modelId="{F9EC48CD-C830-47D2-9F32-987009FA6BD9}" type="pres">
      <dgm:prSet presAssocID="{BFB42740-55FF-4438-9CF7-5A73A5F5ACF2}" presName="root2" presStyleCnt="0"/>
      <dgm:spPr/>
    </dgm:pt>
    <dgm:pt modelId="{F18187CB-8B51-437C-9B2F-B38437A79BB3}" type="pres">
      <dgm:prSet presAssocID="{BFB42740-55FF-4438-9CF7-5A73A5F5ACF2}" presName="LevelTwoTextNode" presStyleLbl="node3" presStyleIdx="1" presStyleCnt="4" custScaleX="73223" custScaleY="3121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1A76590-2F62-4F4B-8348-F7776FE1DDD6}" type="pres">
      <dgm:prSet presAssocID="{BFB42740-55FF-4438-9CF7-5A73A5F5ACF2}" presName="level3hierChild" presStyleCnt="0"/>
      <dgm:spPr/>
    </dgm:pt>
    <dgm:pt modelId="{25357053-8125-4866-AEDA-BE02032949E8}" type="pres">
      <dgm:prSet presAssocID="{DE64037E-3AE7-4280-88D9-327CC5AA7B50}" presName="conn2-1" presStyleLbl="parChTrans1D3" presStyleIdx="2" presStyleCnt="4"/>
      <dgm:spPr/>
      <dgm:t>
        <a:bodyPr/>
        <a:lstStyle/>
        <a:p>
          <a:endParaRPr lang="zh-CN" altLang="en-US"/>
        </a:p>
      </dgm:t>
    </dgm:pt>
    <dgm:pt modelId="{E401C886-807D-47F2-830C-F1807528A9A0}" type="pres">
      <dgm:prSet presAssocID="{DE64037E-3AE7-4280-88D9-327CC5AA7B50}" presName="connTx" presStyleLbl="parChTrans1D3" presStyleIdx="2" presStyleCnt="4"/>
      <dgm:spPr/>
      <dgm:t>
        <a:bodyPr/>
        <a:lstStyle/>
        <a:p>
          <a:endParaRPr lang="zh-CN" altLang="en-US"/>
        </a:p>
      </dgm:t>
    </dgm:pt>
    <dgm:pt modelId="{2EBDA0D0-9D19-4663-98C4-92CA2B5F06E9}" type="pres">
      <dgm:prSet presAssocID="{61A37A44-C7C6-4713-9581-806B67927327}" presName="root2" presStyleCnt="0"/>
      <dgm:spPr/>
    </dgm:pt>
    <dgm:pt modelId="{D817BB96-69C7-490F-8236-58201DA74F62}" type="pres">
      <dgm:prSet presAssocID="{61A37A44-C7C6-4713-9581-806B67927327}" presName="LevelTwoTextNode" presStyleLbl="node3" presStyleIdx="2" presStyleCnt="4" custScaleX="72350" custScaleY="30601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85D8305E-0496-4927-A3EB-3396C3E2C9C6}" type="pres">
      <dgm:prSet presAssocID="{61A37A44-C7C6-4713-9581-806B67927327}" presName="level3hierChild" presStyleCnt="0"/>
      <dgm:spPr/>
    </dgm:pt>
    <dgm:pt modelId="{35CD6D0C-9F28-486C-B6C0-4A024F1142CC}" type="pres">
      <dgm:prSet presAssocID="{05713C14-E3EF-4E39-B02A-BD2B8F214AFA}" presName="conn2-1" presStyleLbl="parChTrans1D3" presStyleIdx="3" presStyleCnt="4"/>
      <dgm:spPr/>
      <dgm:t>
        <a:bodyPr/>
        <a:lstStyle/>
        <a:p>
          <a:endParaRPr lang="zh-CN" altLang="en-US"/>
        </a:p>
      </dgm:t>
    </dgm:pt>
    <dgm:pt modelId="{DBFABB4B-CE9A-4E4F-9407-6A0031644EC0}" type="pres">
      <dgm:prSet presAssocID="{05713C14-E3EF-4E39-B02A-BD2B8F214AFA}" presName="connTx" presStyleLbl="parChTrans1D3" presStyleIdx="3" presStyleCnt="4"/>
      <dgm:spPr/>
      <dgm:t>
        <a:bodyPr/>
        <a:lstStyle/>
        <a:p>
          <a:endParaRPr lang="zh-CN" altLang="en-US"/>
        </a:p>
      </dgm:t>
    </dgm:pt>
    <dgm:pt modelId="{A30A82D9-5390-41B4-87A0-6D9061D6810A}" type="pres">
      <dgm:prSet presAssocID="{16D7FF3D-14B2-4B82-9BED-E6EB660CFD76}" presName="root2" presStyleCnt="0"/>
      <dgm:spPr/>
    </dgm:pt>
    <dgm:pt modelId="{EA6947B1-AC06-4823-BF6C-E0396E26AE25}" type="pres">
      <dgm:prSet presAssocID="{16D7FF3D-14B2-4B82-9BED-E6EB660CFD76}" presName="LevelTwoTextNode" presStyleLbl="node3" presStyleIdx="3" presStyleCnt="4" custScaleX="73697" custScaleY="33408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F3AB33F3-5033-4043-9102-F25A1DC5CF23}" type="pres">
      <dgm:prSet presAssocID="{16D7FF3D-14B2-4B82-9BED-E6EB660CFD76}" presName="level3hierChild" presStyleCnt="0"/>
      <dgm:spPr/>
    </dgm:pt>
    <dgm:pt modelId="{92E334CA-06E5-42F6-B9D6-9FADB6E12449}" type="pres">
      <dgm:prSet presAssocID="{5A5B9220-EA80-47F7-9893-BEAD5BDBC2E1}" presName="conn2-1" presStyleLbl="parChTrans1D2" presStyleIdx="2" presStyleCnt="4"/>
      <dgm:spPr/>
      <dgm:t>
        <a:bodyPr/>
        <a:lstStyle/>
        <a:p>
          <a:endParaRPr lang="zh-CN" altLang="en-US"/>
        </a:p>
      </dgm:t>
    </dgm:pt>
    <dgm:pt modelId="{BC23F5B6-4C0B-4F69-967D-84AA09F8E814}" type="pres">
      <dgm:prSet presAssocID="{5A5B9220-EA80-47F7-9893-BEAD5BDBC2E1}" presName="connTx" presStyleLbl="parChTrans1D2" presStyleIdx="2" presStyleCnt="4"/>
      <dgm:spPr/>
      <dgm:t>
        <a:bodyPr/>
        <a:lstStyle/>
        <a:p>
          <a:endParaRPr lang="zh-CN" altLang="en-US"/>
        </a:p>
      </dgm:t>
    </dgm:pt>
    <dgm:pt modelId="{A79A1A9A-51D2-4D83-870B-B410397F0D76}" type="pres">
      <dgm:prSet presAssocID="{7507FD99-30AF-4FB3-9AB0-77490511C310}" presName="root2" presStyleCnt="0"/>
      <dgm:spPr/>
    </dgm:pt>
    <dgm:pt modelId="{13C1D627-8031-4BDF-AE34-DE19C8E36A9C}" type="pres">
      <dgm:prSet presAssocID="{7507FD99-30AF-4FB3-9AB0-77490511C310}" presName="LevelTwoTextNode" presStyleLbl="node2" presStyleIdx="2" presStyleCnt="4" custScaleY="61583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017BC5D4-4A8A-4661-9744-3D25E9733BDC}" type="pres">
      <dgm:prSet presAssocID="{7507FD99-30AF-4FB3-9AB0-77490511C310}" presName="level3hierChild" presStyleCnt="0"/>
      <dgm:spPr/>
    </dgm:pt>
    <dgm:pt modelId="{1FD13DB6-81A7-44DB-9688-BC53BC1A035B}" type="pres">
      <dgm:prSet presAssocID="{0ACCF445-BED0-4792-BD02-A2D6AF5EA70B}" presName="conn2-1" presStyleLbl="parChTrans1D2" presStyleIdx="3" presStyleCnt="4"/>
      <dgm:spPr/>
      <dgm:t>
        <a:bodyPr/>
        <a:lstStyle/>
        <a:p>
          <a:endParaRPr lang="zh-CN" altLang="en-US"/>
        </a:p>
      </dgm:t>
    </dgm:pt>
    <dgm:pt modelId="{C309A6B7-BCA1-424C-9051-EE9AC85FD45E}" type="pres">
      <dgm:prSet presAssocID="{0ACCF445-BED0-4792-BD02-A2D6AF5EA70B}" presName="connTx" presStyleLbl="parChTrans1D2" presStyleIdx="3" presStyleCnt="4"/>
      <dgm:spPr/>
      <dgm:t>
        <a:bodyPr/>
        <a:lstStyle/>
        <a:p>
          <a:endParaRPr lang="zh-CN" altLang="en-US"/>
        </a:p>
      </dgm:t>
    </dgm:pt>
    <dgm:pt modelId="{57506E51-0EAF-4966-AACD-51C0ED3B8A12}" type="pres">
      <dgm:prSet presAssocID="{1920D427-9D75-44E8-A8F0-13160B75CC69}" presName="root2" presStyleCnt="0"/>
      <dgm:spPr/>
    </dgm:pt>
    <dgm:pt modelId="{A6CFBF06-6561-4843-BDB2-9CE35FCD99D6}" type="pres">
      <dgm:prSet presAssocID="{1920D427-9D75-44E8-A8F0-13160B75CC69}" presName="LevelTwoTextNode" presStyleLbl="node2" presStyleIdx="3" presStyleCnt="4" custScaleY="61614">
        <dgm:presLayoutVars>
          <dgm:chPref val="3"/>
        </dgm:presLayoutVars>
      </dgm:prSet>
      <dgm:spPr/>
      <dgm:t>
        <a:bodyPr/>
        <a:lstStyle/>
        <a:p>
          <a:endParaRPr lang="zh-CN" altLang="en-US"/>
        </a:p>
      </dgm:t>
    </dgm:pt>
    <dgm:pt modelId="{29FE5FAD-551B-4687-8259-B134EF9DF237}" type="pres">
      <dgm:prSet presAssocID="{1920D427-9D75-44E8-A8F0-13160B75CC69}" presName="level3hierChild" presStyleCnt="0"/>
      <dgm:spPr/>
    </dgm:pt>
  </dgm:ptLst>
  <dgm:cxnLst>
    <dgm:cxn modelId="{E7F91DB4-5B79-4FAC-93D9-5C73B9F3003F}" type="presOf" srcId="{0ACCF445-BED0-4792-BD02-A2D6AF5EA70B}" destId="{C309A6B7-BCA1-424C-9051-EE9AC85FD45E}" srcOrd="1" destOrd="0" presId="urn:microsoft.com/office/officeart/2005/8/layout/hierarchy2"/>
    <dgm:cxn modelId="{02EE8A98-1269-49AD-A509-126C90C501BF}" type="presOf" srcId="{BA46A5D2-0217-4CF4-BE40-0D6B471B6444}" destId="{787066AF-4072-4DB7-A986-3EAB67B79137}" srcOrd="0" destOrd="0" presId="urn:microsoft.com/office/officeart/2005/8/layout/hierarchy2"/>
    <dgm:cxn modelId="{7D6B7700-E7E5-4F45-9BFD-1AAAC6C97063}" srcId="{214158D8-4337-4588-9625-0DEB23548935}" destId="{EF52DF82-AECD-447F-82DB-803FB4BE9558}" srcOrd="1" destOrd="0" parTransId="{9C57DC5B-AD54-41D1-8971-4D643B4C9C0F}" sibTransId="{A4460E49-1E5B-4E58-B4D7-9DEB274E45B5}"/>
    <dgm:cxn modelId="{69DF9146-9A5C-4E7C-BEC9-E2D6907614AC}" srcId="{47148958-A596-441D-B867-6B5A08AAAC1A}" destId="{214158D8-4337-4588-9625-0DEB23548935}" srcOrd="0" destOrd="0" parTransId="{A8AE7A03-4ABD-40BC-B10B-C5AC0929EA43}" sibTransId="{8446C821-EF02-4BB8-8D67-E43E836D3CDB}"/>
    <dgm:cxn modelId="{4A5ED027-D837-44BC-A055-519F28605C7F}" type="presOf" srcId="{2C7259CC-9774-4B0F-9AE9-D9D1866DCE2E}" destId="{A1FABE88-B40E-40D9-8205-72C3A5A79CB7}" srcOrd="1" destOrd="0" presId="urn:microsoft.com/office/officeart/2005/8/layout/hierarchy2"/>
    <dgm:cxn modelId="{38053A60-F3CB-4ECD-9C99-7B710CA61553}" srcId="{214158D8-4337-4588-9625-0DEB23548935}" destId="{BA46A5D2-0217-4CF4-BE40-0D6B471B6444}" srcOrd="0" destOrd="0" parTransId="{2C7259CC-9774-4B0F-9AE9-D9D1866DCE2E}" sibTransId="{B0966017-D69C-4102-856F-8CF1D195E1E7}"/>
    <dgm:cxn modelId="{C501C2A1-F95A-4BF1-8D44-D958BEF75FAC}" srcId="{EF52DF82-AECD-447F-82DB-803FB4BE9558}" destId="{61A37A44-C7C6-4713-9581-806B67927327}" srcOrd="2" destOrd="0" parTransId="{DE64037E-3AE7-4280-88D9-327CC5AA7B50}" sibTransId="{8DC88EE5-A18E-4C3D-8E4F-AE205ABC287C}"/>
    <dgm:cxn modelId="{2779DE84-0772-483C-B3A6-B3106EE3F35C}" type="presOf" srcId="{DE64037E-3AE7-4280-88D9-327CC5AA7B50}" destId="{E401C886-807D-47F2-830C-F1807528A9A0}" srcOrd="1" destOrd="0" presId="urn:microsoft.com/office/officeart/2005/8/layout/hierarchy2"/>
    <dgm:cxn modelId="{0009BA5D-3B5B-40DF-BB72-C00BF885CCD8}" type="presOf" srcId="{16D7FF3D-14B2-4B82-9BED-E6EB660CFD76}" destId="{EA6947B1-AC06-4823-BF6C-E0396E26AE25}" srcOrd="0" destOrd="0" presId="urn:microsoft.com/office/officeart/2005/8/layout/hierarchy2"/>
    <dgm:cxn modelId="{EB2A983A-3682-4AA0-852B-5AE7C94172E4}" type="presOf" srcId="{DE64037E-3AE7-4280-88D9-327CC5AA7B50}" destId="{25357053-8125-4866-AEDA-BE02032949E8}" srcOrd="0" destOrd="0" presId="urn:microsoft.com/office/officeart/2005/8/layout/hierarchy2"/>
    <dgm:cxn modelId="{8680833B-1944-4563-9329-9C66B03EBDF5}" srcId="{EF52DF82-AECD-447F-82DB-803FB4BE9558}" destId="{477C655D-189B-4CA7-9A48-A86FC9ACCF13}" srcOrd="0" destOrd="0" parTransId="{1B7A9536-1F3E-48D1-93B4-B1D57EA5C3E4}" sibTransId="{04650284-F8BD-4F9F-BADE-6074B8310CBB}"/>
    <dgm:cxn modelId="{F715880E-2C47-420C-AA9F-3714D5D81587}" type="presOf" srcId="{214158D8-4337-4588-9625-0DEB23548935}" destId="{8C2E234F-E519-42B2-9965-D50502EBC056}" srcOrd="0" destOrd="0" presId="urn:microsoft.com/office/officeart/2005/8/layout/hierarchy2"/>
    <dgm:cxn modelId="{E7333189-B8DB-40C8-A5D0-1A7F78736B7E}" type="presOf" srcId="{1457C6A1-9471-4B4D-828B-D7829CB22FB4}" destId="{C1D1D349-5042-44DE-B52A-9571A1D2D65E}" srcOrd="0" destOrd="0" presId="urn:microsoft.com/office/officeart/2005/8/layout/hierarchy2"/>
    <dgm:cxn modelId="{E8C02C8E-88FF-4CDE-A6E8-E8F903FA51CE}" type="presOf" srcId="{BFB42740-55FF-4438-9CF7-5A73A5F5ACF2}" destId="{F18187CB-8B51-437C-9B2F-B38437A79BB3}" srcOrd="0" destOrd="0" presId="urn:microsoft.com/office/officeart/2005/8/layout/hierarchy2"/>
    <dgm:cxn modelId="{AF298AF6-5AB4-40AA-9627-CFDC199D2294}" type="presOf" srcId="{0ACCF445-BED0-4792-BD02-A2D6AF5EA70B}" destId="{1FD13DB6-81A7-44DB-9688-BC53BC1A035B}" srcOrd="0" destOrd="0" presId="urn:microsoft.com/office/officeart/2005/8/layout/hierarchy2"/>
    <dgm:cxn modelId="{19FB0870-B22F-4BCA-86F2-D70529DDCEEC}" type="presOf" srcId="{5A5B9220-EA80-47F7-9893-BEAD5BDBC2E1}" destId="{92E334CA-06E5-42F6-B9D6-9FADB6E12449}" srcOrd="0" destOrd="0" presId="urn:microsoft.com/office/officeart/2005/8/layout/hierarchy2"/>
    <dgm:cxn modelId="{3D4D582C-BF13-4315-9C66-7335E8082E99}" type="presOf" srcId="{7507FD99-30AF-4FB3-9AB0-77490511C310}" destId="{13C1D627-8031-4BDF-AE34-DE19C8E36A9C}" srcOrd="0" destOrd="0" presId="urn:microsoft.com/office/officeart/2005/8/layout/hierarchy2"/>
    <dgm:cxn modelId="{F1D18903-08DA-4066-9C7C-AECAE83F61D7}" type="presOf" srcId="{1B7A9536-1F3E-48D1-93B4-B1D57EA5C3E4}" destId="{6DA135AD-2883-443F-8FF7-8D53F6756CDF}" srcOrd="1" destOrd="0" presId="urn:microsoft.com/office/officeart/2005/8/layout/hierarchy2"/>
    <dgm:cxn modelId="{2E060ABB-15A8-4BC9-AA37-351EB21C8E63}" type="presOf" srcId="{1B7A9536-1F3E-48D1-93B4-B1D57EA5C3E4}" destId="{C390A0A3-4A7F-4CE0-BDF0-35B2199C52D4}" srcOrd="0" destOrd="0" presId="urn:microsoft.com/office/officeart/2005/8/layout/hierarchy2"/>
    <dgm:cxn modelId="{9998A3BD-5DF4-4765-97F5-EFC6683F42AD}" type="presOf" srcId="{9C57DC5B-AD54-41D1-8971-4D643B4C9C0F}" destId="{B53DEAC3-21A7-4391-B14D-716D55BA4410}" srcOrd="1" destOrd="0" presId="urn:microsoft.com/office/officeart/2005/8/layout/hierarchy2"/>
    <dgm:cxn modelId="{35B0AB75-DF84-4140-A2A5-5ADA9D60E49F}" type="presOf" srcId="{05713C14-E3EF-4E39-B02A-BD2B8F214AFA}" destId="{35CD6D0C-9F28-486C-B6C0-4A024F1142CC}" srcOrd="0" destOrd="0" presId="urn:microsoft.com/office/officeart/2005/8/layout/hierarchy2"/>
    <dgm:cxn modelId="{9C495B20-2D19-40D1-A0D8-D9216421DE2F}" type="presOf" srcId="{5A5B9220-EA80-47F7-9893-BEAD5BDBC2E1}" destId="{BC23F5B6-4C0B-4F69-967D-84AA09F8E814}" srcOrd="1" destOrd="0" presId="urn:microsoft.com/office/officeart/2005/8/layout/hierarchy2"/>
    <dgm:cxn modelId="{773BA373-8089-4454-83F4-43E2031B0B74}" type="presOf" srcId="{05713C14-E3EF-4E39-B02A-BD2B8F214AFA}" destId="{DBFABB4B-CE9A-4E4F-9407-6A0031644EC0}" srcOrd="1" destOrd="0" presId="urn:microsoft.com/office/officeart/2005/8/layout/hierarchy2"/>
    <dgm:cxn modelId="{C23DC276-0259-487F-BF19-A34337D1B7B2}" type="presOf" srcId="{47148958-A596-441D-B867-6B5A08AAAC1A}" destId="{413A1392-115C-4C34-8F66-CB59345D1FE1}" srcOrd="0" destOrd="0" presId="urn:microsoft.com/office/officeart/2005/8/layout/hierarchy2"/>
    <dgm:cxn modelId="{8F683E71-7938-4F83-A1BC-7F09D8B53EFB}" type="presOf" srcId="{1457C6A1-9471-4B4D-828B-D7829CB22FB4}" destId="{000ABE9D-273F-4A02-80D2-0B8F2EFFD590}" srcOrd="1" destOrd="0" presId="urn:microsoft.com/office/officeart/2005/8/layout/hierarchy2"/>
    <dgm:cxn modelId="{E67DEB16-9F73-4AAF-B030-F194C2FC3F50}" type="presOf" srcId="{1920D427-9D75-44E8-A8F0-13160B75CC69}" destId="{A6CFBF06-6561-4843-BDB2-9CE35FCD99D6}" srcOrd="0" destOrd="0" presId="urn:microsoft.com/office/officeart/2005/8/layout/hierarchy2"/>
    <dgm:cxn modelId="{B4552F6D-091B-4A44-905B-B60B0496C4C2}" type="presOf" srcId="{2C7259CC-9774-4B0F-9AE9-D9D1866DCE2E}" destId="{4B4A1F0B-D92C-4C06-BD20-D0412A1D8689}" srcOrd="0" destOrd="0" presId="urn:microsoft.com/office/officeart/2005/8/layout/hierarchy2"/>
    <dgm:cxn modelId="{DEE3ED12-4004-4227-A6A7-7C66146C2F9F}" type="presOf" srcId="{9C57DC5B-AD54-41D1-8971-4D643B4C9C0F}" destId="{A9269D1F-F4C1-4C86-8E38-6CDB640C39F5}" srcOrd="0" destOrd="0" presId="urn:microsoft.com/office/officeart/2005/8/layout/hierarchy2"/>
    <dgm:cxn modelId="{C841183D-D7A2-40AB-AC7C-70E3A99C6ED8}" type="presOf" srcId="{477C655D-189B-4CA7-9A48-A86FC9ACCF13}" destId="{022C0BCE-F780-465C-93C0-6C277AC5C175}" srcOrd="0" destOrd="0" presId="urn:microsoft.com/office/officeart/2005/8/layout/hierarchy2"/>
    <dgm:cxn modelId="{822A2D27-5F70-407E-82F7-2FA9BEBB619E}" type="presOf" srcId="{EF52DF82-AECD-447F-82DB-803FB4BE9558}" destId="{45DC9FCD-A9E2-42C6-9291-CC4F5BA83D2E}" srcOrd="0" destOrd="0" presId="urn:microsoft.com/office/officeart/2005/8/layout/hierarchy2"/>
    <dgm:cxn modelId="{40E0D6BA-04C6-45B3-B48B-11F1EEC6CD52}" type="presOf" srcId="{61A37A44-C7C6-4713-9581-806B67927327}" destId="{D817BB96-69C7-490F-8236-58201DA74F62}" srcOrd="0" destOrd="0" presId="urn:microsoft.com/office/officeart/2005/8/layout/hierarchy2"/>
    <dgm:cxn modelId="{C61FAA4C-E9E0-4F12-BD9B-11BE7367E01D}" srcId="{EF52DF82-AECD-447F-82DB-803FB4BE9558}" destId="{16D7FF3D-14B2-4B82-9BED-E6EB660CFD76}" srcOrd="3" destOrd="0" parTransId="{05713C14-E3EF-4E39-B02A-BD2B8F214AFA}" sibTransId="{AE2DEEA9-4DD2-47EA-BCA2-70323DC07FD5}"/>
    <dgm:cxn modelId="{2503DDA2-7385-4C7D-A020-AF40D5A8EB01}" srcId="{EF52DF82-AECD-447F-82DB-803FB4BE9558}" destId="{BFB42740-55FF-4438-9CF7-5A73A5F5ACF2}" srcOrd="1" destOrd="0" parTransId="{1457C6A1-9471-4B4D-828B-D7829CB22FB4}" sibTransId="{4EA395B2-887B-4F69-BE5D-73F90E55C75D}"/>
    <dgm:cxn modelId="{9C395ABE-F64D-4D1D-A35B-C07B4F275ED6}" srcId="{214158D8-4337-4588-9625-0DEB23548935}" destId="{7507FD99-30AF-4FB3-9AB0-77490511C310}" srcOrd="2" destOrd="0" parTransId="{5A5B9220-EA80-47F7-9893-BEAD5BDBC2E1}" sibTransId="{BC712605-19F8-499D-B3DF-5C226CCBB83F}"/>
    <dgm:cxn modelId="{7DE5CCEC-C394-4575-8003-D333071C25E0}" srcId="{214158D8-4337-4588-9625-0DEB23548935}" destId="{1920D427-9D75-44E8-A8F0-13160B75CC69}" srcOrd="3" destOrd="0" parTransId="{0ACCF445-BED0-4792-BD02-A2D6AF5EA70B}" sibTransId="{2DF868C5-F253-4A5F-B05B-94514C62BB7E}"/>
    <dgm:cxn modelId="{0C83B559-986C-4F32-9FEE-6F2430743D92}" type="presParOf" srcId="{413A1392-115C-4C34-8F66-CB59345D1FE1}" destId="{51C00C90-73DA-4F1C-AEF2-F797DAF8255F}" srcOrd="0" destOrd="0" presId="urn:microsoft.com/office/officeart/2005/8/layout/hierarchy2"/>
    <dgm:cxn modelId="{D96C5740-7330-426D-A316-1218EC751D59}" type="presParOf" srcId="{51C00C90-73DA-4F1C-AEF2-F797DAF8255F}" destId="{8C2E234F-E519-42B2-9965-D50502EBC056}" srcOrd="0" destOrd="0" presId="urn:microsoft.com/office/officeart/2005/8/layout/hierarchy2"/>
    <dgm:cxn modelId="{FE774A27-493B-40E4-A8AA-8AC780B8CBF7}" type="presParOf" srcId="{51C00C90-73DA-4F1C-AEF2-F797DAF8255F}" destId="{1F82F373-9F37-4189-A301-578BBB7BC83B}" srcOrd="1" destOrd="0" presId="urn:microsoft.com/office/officeart/2005/8/layout/hierarchy2"/>
    <dgm:cxn modelId="{81D1F99E-2F7E-4148-8820-442FA252515C}" type="presParOf" srcId="{1F82F373-9F37-4189-A301-578BBB7BC83B}" destId="{4B4A1F0B-D92C-4C06-BD20-D0412A1D8689}" srcOrd="0" destOrd="0" presId="urn:microsoft.com/office/officeart/2005/8/layout/hierarchy2"/>
    <dgm:cxn modelId="{90EF54EE-80BD-44D5-9D7C-1CF67E62CD24}" type="presParOf" srcId="{4B4A1F0B-D92C-4C06-BD20-D0412A1D8689}" destId="{A1FABE88-B40E-40D9-8205-72C3A5A79CB7}" srcOrd="0" destOrd="0" presId="urn:microsoft.com/office/officeart/2005/8/layout/hierarchy2"/>
    <dgm:cxn modelId="{5C4CB8B9-5974-4532-8ED1-5D2B1E62839A}" type="presParOf" srcId="{1F82F373-9F37-4189-A301-578BBB7BC83B}" destId="{6DE2B33B-1270-4BE9-B102-0133452EB8C2}" srcOrd="1" destOrd="0" presId="urn:microsoft.com/office/officeart/2005/8/layout/hierarchy2"/>
    <dgm:cxn modelId="{A095BB3B-30CF-4B18-8DF0-0A7E5CAE4A62}" type="presParOf" srcId="{6DE2B33B-1270-4BE9-B102-0133452EB8C2}" destId="{787066AF-4072-4DB7-A986-3EAB67B79137}" srcOrd="0" destOrd="0" presId="urn:microsoft.com/office/officeart/2005/8/layout/hierarchy2"/>
    <dgm:cxn modelId="{DB777FCB-6C54-480F-817E-1FDC11FD8237}" type="presParOf" srcId="{6DE2B33B-1270-4BE9-B102-0133452EB8C2}" destId="{C9896C13-E883-476C-9D65-0BFD52F7DDDC}" srcOrd="1" destOrd="0" presId="urn:microsoft.com/office/officeart/2005/8/layout/hierarchy2"/>
    <dgm:cxn modelId="{AFFB710C-E267-406C-8793-7359FA39D103}" type="presParOf" srcId="{1F82F373-9F37-4189-A301-578BBB7BC83B}" destId="{A9269D1F-F4C1-4C86-8E38-6CDB640C39F5}" srcOrd="2" destOrd="0" presId="urn:microsoft.com/office/officeart/2005/8/layout/hierarchy2"/>
    <dgm:cxn modelId="{073245F3-6CC7-48E0-B719-E0CE394FC7B1}" type="presParOf" srcId="{A9269D1F-F4C1-4C86-8E38-6CDB640C39F5}" destId="{B53DEAC3-21A7-4391-B14D-716D55BA4410}" srcOrd="0" destOrd="0" presId="urn:microsoft.com/office/officeart/2005/8/layout/hierarchy2"/>
    <dgm:cxn modelId="{C6F9FC4E-5971-4DA0-A9FC-11C148AADF19}" type="presParOf" srcId="{1F82F373-9F37-4189-A301-578BBB7BC83B}" destId="{A27F1727-9C7A-406A-908C-A536512E23EA}" srcOrd="3" destOrd="0" presId="urn:microsoft.com/office/officeart/2005/8/layout/hierarchy2"/>
    <dgm:cxn modelId="{449B1710-C001-4900-BB5B-E98B3AFCB822}" type="presParOf" srcId="{A27F1727-9C7A-406A-908C-A536512E23EA}" destId="{45DC9FCD-A9E2-42C6-9291-CC4F5BA83D2E}" srcOrd="0" destOrd="0" presId="urn:microsoft.com/office/officeart/2005/8/layout/hierarchy2"/>
    <dgm:cxn modelId="{494AC2A0-26CB-4B8D-AE75-0D95FBEEF111}" type="presParOf" srcId="{A27F1727-9C7A-406A-908C-A536512E23EA}" destId="{9320496C-A7E2-45C1-A7A4-1CC7B42F46F5}" srcOrd="1" destOrd="0" presId="urn:microsoft.com/office/officeart/2005/8/layout/hierarchy2"/>
    <dgm:cxn modelId="{BA8291B6-6415-4BAF-9559-97C00BEA6BAE}" type="presParOf" srcId="{9320496C-A7E2-45C1-A7A4-1CC7B42F46F5}" destId="{C390A0A3-4A7F-4CE0-BDF0-35B2199C52D4}" srcOrd="0" destOrd="0" presId="urn:microsoft.com/office/officeart/2005/8/layout/hierarchy2"/>
    <dgm:cxn modelId="{ECFA27DA-597E-4F9F-950D-BA6DB7AFF2F3}" type="presParOf" srcId="{C390A0A3-4A7F-4CE0-BDF0-35B2199C52D4}" destId="{6DA135AD-2883-443F-8FF7-8D53F6756CDF}" srcOrd="0" destOrd="0" presId="urn:microsoft.com/office/officeart/2005/8/layout/hierarchy2"/>
    <dgm:cxn modelId="{F8FF6A75-4067-4DDE-BA15-A46773743813}" type="presParOf" srcId="{9320496C-A7E2-45C1-A7A4-1CC7B42F46F5}" destId="{96A22C2C-112E-48A3-A4C0-D5B490C07717}" srcOrd="1" destOrd="0" presId="urn:microsoft.com/office/officeart/2005/8/layout/hierarchy2"/>
    <dgm:cxn modelId="{24BC46F6-B38F-4C89-A6C8-EB743BF252E4}" type="presParOf" srcId="{96A22C2C-112E-48A3-A4C0-D5B490C07717}" destId="{022C0BCE-F780-465C-93C0-6C277AC5C175}" srcOrd="0" destOrd="0" presId="urn:microsoft.com/office/officeart/2005/8/layout/hierarchy2"/>
    <dgm:cxn modelId="{142509FA-6E26-441E-B34C-E0F7529CCC9E}" type="presParOf" srcId="{96A22C2C-112E-48A3-A4C0-D5B490C07717}" destId="{D3422470-17B2-4A9A-A472-FB17C646648D}" srcOrd="1" destOrd="0" presId="urn:microsoft.com/office/officeart/2005/8/layout/hierarchy2"/>
    <dgm:cxn modelId="{D36ABA40-C705-48E8-A1B7-56D42315A756}" type="presParOf" srcId="{9320496C-A7E2-45C1-A7A4-1CC7B42F46F5}" destId="{C1D1D349-5042-44DE-B52A-9571A1D2D65E}" srcOrd="2" destOrd="0" presId="urn:microsoft.com/office/officeart/2005/8/layout/hierarchy2"/>
    <dgm:cxn modelId="{E5141D51-A96E-4309-B280-1E1A687C1B43}" type="presParOf" srcId="{C1D1D349-5042-44DE-B52A-9571A1D2D65E}" destId="{000ABE9D-273F-4A02-80D2-0B8F2EFFD590}" srcOrd="0" destOrd="0" presId="urn:microsoft.com/office/officeart/2005/8/layout/hierarchy2"/>
    <dgm:cxn modelId="{FB4F60C6-2891-4909-8FD8-115650871463}" type="presParOf" srcId="{9320496C-A7E2-45C1-A7A4-1CC7B42F46F5}" destId="{F9EC48CD-C830-47D2-9F32-987009FA6BD9}" srcOrd="3" destOrd="0" presId="urn:microsoft.com/office/officeart/2005/8/layout/hierarchy2"/>
    <dgm:cxn modelId="{69664BB1-991E-4CDC-A22A-51B6465688ED}" type="presParOf" srcId="{F9EC48CD-C830-47D2-9F32-987009FA6BD9}" destId="{F18187CB-8B51-437C-9B2F-B38437A79BB3}" srcOrd="0" destOrd="0" presId="urn:microsoft.com/office/officeart/2005/8/layout/hierarchy2"/>
    <dgm:cxn modelId="{A924BBAC-C112-48CB-BC13-E39BBE416F6A}" type="presParOf" srcId="{F9EC48CD-C830-47D2-9F32-987009FA6BD9}" destId="{F1A76590-2F62-4F4B-8348-F7776FE1DDD6}" srcOrd="1" destOrd="0" presId="urn:microsoft.com/office/officeart/2005/8/layout/hierarchy2"/>
    <dgm:cxn modelId="{CB19D156-1886-462D-A082-DA9113854A1C}" type="presParOf" srcId="{9320496C-A7E2-45C1-A7A4-1CC7B42F46F5}" destId="{25357053-8125-4866-AEDA-BE02032949E8}" srcOrd="4" destOrd="0" presId="urn:microsoft.com/office/officeart/2005/8/layout/hierarchy2"/>
    <dgm:cxn modelId="{3AD4C35F-5EEE-4A8A-BA4F-0F8D4709CEC1}" type="presParOf" srcId="{25357053-8125-4866-AEDA-BE02032949E8}" destId="{E401C886-807D-47F2-830C-F1807528A9A0}" srcOrd="0" destOrd="0" presId="urn:microsoft.com/office/officeart/2005/8/layout/hierarchy2"/>
    <dgm:cxn modelId="{E5BCFD0B-4992-4F6F-B8CD-1519B83B6E28}" type="presParOf" srcId="{9320496C-A7E2-45C1-A7A4-1CC7B42F46F5}" destId="{2EBDA0D0-9D19-4663-98C4-92CA2B5F06E9}" srcOrd="5" destOrd="0" presId="urn:microsoft.com/office/officeart/2005/8/layout/hierarchy2"/>
    <dgm:cxn modelId="{455390B3-7715-48FF-9882-B7CB43E7E21C}" type="presParOf" srcId="{2EBDA0D0-9D19-4663-98C4-92CA2B5F06E9}" destId="{D817BB96-69C7-490F-8236-58201DA74F62}" srcOrd="0" destOrd="0" presId="urn:microsoft.com/office/officeart/2005/8/layout/hierarchy2"/>
    <dgm:cxn modelId="{449C2725-2F69-459A-A490-F626BCA71DE2}" type="presParOf" srcId="{2EBDA0D0-9D19-4663-98C4-92CA2B5F06E9}" destId="{85D8305E-0496-4927-A3EB-3396C3E2C9C6}" srcOrd="1" destOrd="0" presId="urn:microsoft.com/office/officeart/2005/8/layout/hierarchy2"/>
    <dgm:cxn modelId="{47852944-9CEC-4E02-B324-CE2945620E18}" type="presParOf" srcId="{9320496C-A7E2-45C1-A7A4-1CC7B42F46F5}" destId="{35CD6D0C-9F28-486C-B6C0-4A024F1142CC}" srcOrd="6" destOrd="0" presId="urn:microsoft.com/office/officeart/2005/8/layout/hierarchy2"/>
    <dgm:cxn modelId="{E3BDE36C-EC5B-4884-90E8-A517A96ED45A}" type="presParOf" srcId="{35CD6D0C-9F28-486C-B6C0-4A024F1142CC}" destId="{DBFABB4B-CE9A-4E4F-9407-6A0031644EC0}" srcOrd="0" destOrd="0" presId="urn:microsoft.com/office/officeart/2005/8/layout/hierarchy2"/>
    <dgm:cxn modelId="{2A8468CE-26EE-4DE7-A530-1277DE856A83}" type="presParOf" srcId="{9320496C-A7E2-45C1-A7A4-1CC7B42F46F5}" destId="{A30A82D9-5390-41B4-87A0-6D9061D6810A}" srcOrd="7" destOrd="0" presId="urn:microsoft.com/office/officeart/2005/8/layout/hierarchy2"/>
    <dgm:cxn modelId="{73F05999-2EA9-4995-B3D9-56B361D0465C}" type="presParOf" srcId="{A30A82D9-5390-41B4-87A0-6D9061D6810A}" destId="{EA6947B1-AC06-4823-BF6C-E0396E26AE25}" srcOrd="0" destOrd="0" presId="urn:microsoft.com/office/officeart/2005/8/layout/hierarchy2"/>
    <dgm:cxn modelId="{05FD4C96-23D6-48AE-B2C7-68865ECFDCDA}" type="presParOf" srcId="{A30A82D9-5390-41B4-87A0-6D9061D6810A}" destId="{F3AB33F3-5033-4043-9102-F25A1DC5CF23}" srcOrd="1" destOrd="0" presId="urn:microsoft.com/office/officeart/2005/8/layout/hierarchy2"/>
    <dgm:cxn modelId="{E0F9817F-6646-4FE6-A347-50E274C71CF1}" type="presParOf" srcId="{1F82F373-9F37-4189-A301-578BBB7BC83B}" destId="{92E334CA-06E5-42F6-B9D6-9FADB6E12449}" srcOrd="4" destOrd="0" presId="urn:microsoft.com/office/officeart/2005/8/layout/hierarchy2"/>
    <dgm:cxn modelId="{53C3AA03-8A68-463C-8772-CB0A4DD7E143}" type="presParOf" srcId="{92E334CA-06E5-42F6-B9D6-9FADB6E12449}" destId="{BC23F5B6-4C0B-4F69-967D-84AA09F8E814}" srcOrd="0" destOrd="0" presId="urn:microsoft.com/office/officeart/2005/8/layout/hierarchy2"/>
    <dgm:cxn modelId="{6E69D3A5-763F-468D-A6D6-BA3E5C546C09}" type="presParOf" srcId="{1F82F373-9F37-4189-A301-578BBB7BC83B}" destId="{A79A1A9A-51D2-4D83-870B-B410397F0D76}" srcOrd="5" destOrd="0" presId="urn:microsoft.com/office/officeart/2005/8/layout/hierarchy2"/>
    <dgm:cxn modelId="{B14C68C5-B405-4D19-97C7-2AF46A2A30D7}" type="presParOf" srcId="{A79A1A9A-51D2-4D83-870B-B410397F0D76}" destId="{13C1D627-8031-4BDF-AE34-DE19C8E36A9C}" srcOrd="0" destOrd="0" presId="urn:microsoft.com/office/officeart/2005/8/layout/hierarchy2"/>
    <dgm:cxn modelId="{777BD501-80B2-49EA-B0F8-83043F512CEA}" type="presParOf" srcId="{A79A1A9A-51D2-4D83-870B-B410397F0D76}" destId="{017BC5D4-4A8A-4661-9744-3D25E9733BDC}" srcOrd="1" destOrd="0" presId="urn:microsoft.com/office/officeart/2005/8/layout/hierarchy2"/>
    <dgm:cxn modelId="{DF00A54C-6018-48A3-89A7-CC9E1F2C46AB}" type="presParOf" srcId="{1F82F373-9F37-4189-A301-578BBB7BC83B}" destId="{1FD13DB6-81A7-44DB-9688-BC53BC1A035B}" srcOrd="6" destOrd="0" presId="urn:microsoft.com/office/officeart/2005/8/layout/hierarchy2"/>
    <dgm:cxn modelId="{111AC9A8-EB61-4E16-B267-5DD682867D32}" type="presParOf" srcId="{1FD13DB6-81A7-44DB-9688-BC53BC1A035B}" destId="{C309A6B7-BCA1-424C-9051-EE9AC85FD45E}" srcOrd="0" destOrd="0" presId="urn:microsoft.com/office/officeart/2005/8/layout/hierarchy2"/>
    <dgm:cxn modelId="{03F5850F-D016-4418-9C0F-E12DAD502C80}" type="presParOf" srcId="{1F82F373-9F37-4189-A301-578BBB7BC83B}" destId="{57506E51-0EAF-4966-AACD-51C0ED3B8A12}" srcOrd="7" destOrd="0" presId="urn:microsoft.com/office/officeart/2005/8/layout/hierarchy2"/>
    <dgm:cxn modelId="{293F7E65-95F6-4EF4-8BF8-A6D5F55E39FD}" type="presParOf" srcId="{57506E51-0EAF-4966-AACD-51C0ED3B8A12}" destId="{A6CFBF06-6561-4843-BDB2-9CE35FCD99D6}" srcOrd="0" destOrd="0" presId="urn:microsoft.com/office/officeart/2005/8/layout/hierarchy2"/>
    <dgm:cxn modelId="{F459B2E2-AD32-4AFD-9118-00E90459D414}" type="presParOf" srcId="{57506E51-0EAF-4966-AACD-51C0ED3B8A12}" destId="{29FE5FAD-551B-4687-8259-B134EF9DF23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2E234F-E519-42B2-9965-D50502EBC056}">
      <dsp:nvSpPr>
        <dsp:cNvPr id="0" name=""/>
        <dsp:cNvSpPr/>
      </dsp:nvSpPr>
      <dsp:spPr>
        <a:xfrm>
          <a:off x="0" y="2257065"/>
          <a:ext cx="2944965" cy="81800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1" lang="en-US" altLang="zh-CN" sz="1800" b="1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1.</a:t>
          </a:r>
          <a:r>
            <a:rPr kumimoji="1" lang="zh-CN" altLang="en-US" sz="1800" b="1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职业健康与安全风险防护</a:t>
          </a:r>
          <a:endParaRPr lang="zh-CN" altLang="en-US" sz="1800" b="1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23959" y="2281024"/>
        <a:ext cx="2897047" cy="770090"/>
      </dsp:txXfrm>
    </dsp:sp>
    <dsp:sp modelId="{4B4A1F0B-D92C-4C06-BD20-D0412A1D8689}">
      <dsp:nvSpPr>
        <dsp:cNvPr id="0" name=""/>
        <dsp:cNvSpPr/>
      </dsp:nvSpPr>
      <dsp:spPr>
        <a:xfrm rot="18440610">
          <a:off x="2562816" y="1871000"/>
          <a:ext cx="1942765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942765" y="22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485629" y="1845238"/>
        <a:ext cx="97138" cy="97138"/>
      </dsp:txXfrm>
    </dsp:sp>
    <dsp:sp modelId="{787066AF-4072-4DB7-A986-3EAB67B79137}">
      <dsp:nvSpPr>
        <dsp:cNvPr id="0" name=""/>
        <dsp:cNvSpPr/>
      </dsp:nvSpPr>
      <dsp:spPr>
        <a:xfrm>
          <a:off x="4123431" y="689099"/>
          <a:ext cx="2945289" cy="86489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职业健康及安全风险的识别</a:t>
          </a: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（详见</a:t>
          </a:r>
          <a:r>
            <a:rPr lang="en-US" altLang="zh-CN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5.1-1</a:t>
          </a: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4148763" y="714431"/>
        <a:ext cx="2894625" cy="814228"/>
      </dsp:txXfrm>
    </dsp:sp>
    <dsp:sp modelId="{A9269D1F-F4C1-4C86-8E38-6CDB640C39F5}">
      <dsp:nvSpPr>
        <dsp:cNvPr id="0" name=""/>
        <dsp:cNvSpPr/>
      </dsp:nvSpPr>
      <dsp:spPr>
        <a:xfrm rot="20618684">
          <a:off x="2920116" y="2470341"/>
          <a:ext cx="1228164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228164" y="22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503494" y="2462444"/>
        <a:ext cx="61408" cy="61408"/>
      </dsp:txXfrm>
    </dsp:sp>
    <dsp:sp modelId="{45DC9FCD-A9E2-42C6-9291-CC4F5BA83D2E}">
      <dsp:nvSpPr>
        <dsp:cNvPr id="0" name=""/>
        <dsp:cNvSpPr/>
      </dsp:nvSpPr>
      <dsp:spPr>
        <a:xfrm>
          <a:off x="4123431" y="1774864"/>
          <a:ext cx="2944965" cy="1090726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职业健康的预防措施和工程控制技术</a:t>
          </a: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（详见</a:t>
          </a:r>
          <a:r>
            <a:rPr lang="en-US" altLang="zh-CN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5.1-2</a:t>
          </a: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4155377" y="1806810"/>
        <a:ext cx="2881073" cy="1026834"/>
      </dsp:txXfrm>
    </dsp:sp>
    <dsp:sp modelId="{C390A0A3-4A7F-4CE0-BDF0-35B2199C52D4}">
      <dsp:nvSpPr>
        <dsp:cNvPr id="0" name=""/>
        <dsp:cNvSpPr/>
      </dsp:nvSpPr>
      <dsp:spPr>
        <a:xfrm rot="19126084">
          <a:off x="6874204" y="1781215"/>
          <a:ext cx="1566371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566371" y="228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7618231" y="1764864"/>
        <a:ext cx="78318" cy="78318"/>
      </dsp:txXfrm>
    </dsp:sp>
    <dsp:sp modelId="{022C0BCE-F780-465C-93C0-6C277AC5C175}">
      <dsp:nvSpPr>
        <dsp:cNvPr id="0" name=""/>
        <dsp:cNvSpPr/>
      </dsp:nvSpPr>
      <dsp:spPr>
        <a:xfrm>
          <a:off x="8246383" y="1038718"/>
          <a:ext cx="2081236" cy="4981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粉尘和毒物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8260975" y="1053310"/>
        <a:ext cx="2052052" cy="469015"/>
      </dsp:txXfrm>
    </dsp:sp>
    <dsp:sp modelId="{C1D1D349-5042-44DE-B52A-9571A1D2D65E}">
      <dsp:nvSpPr>
        <dsp:cNvPr id="0" name=""/>
        <dsp:cNvSpPr/>
      </dsp:nvSpPr>
      <dsp:spPr>
        <a:xfrm rot="20653998">
          <a:off x="7045370" y="2131121"/>
          <a:ext cx="1224039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224039" y="228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7626789" y="2123328"/>
        <a:ext cx="61201" cy="61201"/>
      </dsp:txXfrm>
    </dsp:sp>
    <dsp:sp modelId="{F18187CB-8B51-437C-9B2F-B38437A79BB3}">
      <dsp:nvSpPr>
        <dsp:cNvPr id="0" name=""/>
        <dsp:cNvSpPr/>
      </dsp:nvSpPr>
      <dsp:spPr>
        <a:xfrm>
          <a:off x="8246383" y="1757791"/>
          <a:ext cx="2156392" cy="45967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噪声与振动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8259847" y="1771255"/>
        <a:ext cx="2129464" cy="432751"/>
      </dsp:txXfrm>
    </dsp:sp>
    <dsp:sp modelId="{25357053-8125-4866-AEDA-BE02032949E8}">
      <dsp:nvSpPr>
        <dsp:cNvPr id="0" name=""/>
        <dsp:cNvSpPr/>
      </dsp:nvSpPr>
      <dsp:spPr>
        <a:xfrm rot="975163">
          <a:off x="7043879" y="2469126"/>
          <a:ext cx="1227022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227022" y="228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7626715" y="2461258"/>
        <a:ext cx="61351" cy="61351"/>
      </dsp:txXfrm>
    </dsp:sp>
    <dsp:sp modelId="{D817BB96-69C7-490F-8236-58201DA74F62}">
      <dsp:nvSpPr>
        <dsp:cNvPr id="0" name=""/>
        <dsp:cNvSpPr/>
      </dsp:nvSpPr>
      <dsp:spPr>
        <a:xfrm>
          <a:off x="8246383" y="2438343"/>
          <a:ext cx="2130682" cy="4505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辐射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8259580" y="2451540"/>
        <a:ext cx="2104288" cy="424200"/>
      </dsp:txXfrm>
    </dsp:sp>
    <dsp:sp modelId="{35CD6D0C-9F28-486C-B6C0-4A024F1142CC}">
      <dsp:nvSpPr>
        <dsp:cNvPr id="0" name=""/>
        <dsp:cNvSpPr/>
      </dsp:nvSpPr>
      <dsp:spPr>
        <a:xfrm rot="2479086">
          <a:off x="6873170" y="2815193"/>
          <a:ext cx="1568440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568440" y="22807"/>
              </a:lnTo>
            </a:path>
          </a:pathLst>
        </a:custGeom>
        <a:noFill/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7618179" y="2798789"/>
        <a:ext cx="78422" cy="78422"/>
      </dsp:txXfrm>
    </dsp:sp>
    <dsp:sp modelId="{EA6947B1-AC06-4823-BF6C-E0396E26AE25}">
      <dsp:nvSpPr>
        <dsp:cNvPr id="0" name=""/>
        <dsp:cNvSpPr/>
      </dsp:nvSpPr>
      <dsp:spPr>
        <a:xfrm>
          <a:off x="8246383" y="3109810"/>
          <a:ext cx="2170351" cy="49192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异常气象条件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8260791" y="3124218"/>
        <a:ext cx="2141535" cy="463111"/>
      </dsp:txXfrm>
    </dsp:sp>
    <dsp:sp modelId="{92E334CA-06E5-42F6-B9D6-9FADB6E12449}">
      <dsp:nvSpPr>
        <dsp:cNvPr id="0" name=""/>
        <dsp:cNvSpPr/>
      </dsp:nvSpPr>
      <dsp:spPr>
        <a:xfrm rot="2193342">
          <a:off x="2800663" y="3080159"/>
          <a:ext cx="1467071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1467071" y="22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497521" y="3066290"/>
        <a:ext cx="73353" cy="73353"/>
      </dsp:txXfrm>
    </dsp:sp>
    <dsp:sp modelId="{13C1D627-8031-4BDF-AE34-DE19C8E36A9C}">
      <dsp:nvSpPr>
        <dsp:cNvPr id="0" name=""/>
        <dsp:cNvSpPr/>
      </dsp:nvSpPr>
      <dsp:spPr>
        <a:xfrm>
          <a:off x="4123431" y="3086463"/>
          <a:ext cx="2944965" cy="9067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dirty="0" err="1" smtClean="0">
              <a:latin typeface="宋体" panose="02010600030101010101" pitchFamily="2" charset="-122"/>
              <a:ea typeface="宋体" panose="02010600030101010101" pitchFamily="2" charset="-122"/>
            </a:rPr>
            <a:t>职业安全风险防护</a:t>
          </a:r>
          <a:endParaRPr lang="en-US" sz="1800" b="0" kern="1200" dirty="0" smtClean="0">
            <a:latin typeface="宋体" panose="02010600030101010101" pitchFamily="2" charset="-122"/>
            <a:ea typeface="宋体" panose="02010600030101010101" pitchFamily="2" charset="-122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（详见</a:t>
          </a:r>
          <a:r>
            <a:rPr lang="en-US" altLang="zh-CN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5.1-3</a:t>
          </a: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4149990" y="3113022"/>
        <a:ext cx="2891847" cy="853681"/>
      </dsp:txXfrm>
    </dsp:sp>
    <dsp:sp modelId="{1FD13DB6-81A7-44DB-9688-BC53BC1A035B}">
      <dsp:nvSpPr>
        <dsp:cNvPr id="0" name=""/>
        <dsp:cNvSpPr/>
      </dsp:nvSpPr>
      <dsp:spPr>
        <a:xfrm rot="3570792">
          <a:off x="2372781" y="3644109"/>
          <a:ext cx="2322834" cy="45615"/>
        </a:xfrm>
        <a:custGeom>
          <a:avLst/>
          <a:gdLst/>
          <a:ahLst/>
          <a:cxnLst/>
          <a:rect l="0" t="0" r="0" b="0"/>
          <a:pathLst>
            <a:path>
              <a:moveTo>
                <a:pt x="0" y="22807"/>
              </a:moveTo>
              <a:lnTo>
                <a:pt x="2322834" y="22807"/>
              </a:lnTo>
            </a:path>
          </a:pathLst>
        </a:custGeom>
        <a:noFill/>
        <a:ln w="127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800" b="0" kern="120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3476127" y="3608845"/>
        <a:ext cx="116141" cy="116141"/>
      </dsp:txXfrm>
    </dsp:sp>
    <dsp:sp modelId="{A6CFBF06-6561-4843-BDB2-9CE35FCD99D6}">
      <dsp:nvSpPr>
        <dsp:cNvPr id="0" name=""/>
        <dsp:cNvSpPr/>
      </dsp:nvSpPr>
      <dsp:spPr>
        <a:xfrm>
          <a:off x="4123431" y="4214135"/>
          <a:ext cx="2944965" cy="907255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职业健康与安全监督培训（详见</a:t>
          </a:r>
          <a:r>
            <a:rPr lang="en-US" altLang="zh-CN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5.1-4</a:t>
          </a:r>
          <a:r>
            <a:rPr lang="zh-CN" altLang="en-US" sz="1800" b="0" kern="1200" dirty="0" smtClean="0">
              <a:latin typeface="宋体" panose="02010600030101010101" pitchFamily="2" charset="-122"/>
              <a:ea typeface="宋体" panose="02010600030101010101" pitchFamily="2" charset="-122"/>
            </a:rPr>
            <a:t>）</a:t>
          </a:r>
          <a:endParaRPr lang="zh-CN" altLang="en-US" sz="1800" b="0" kern="1200" dirty="0">
            <a:latin typeface="宋体" panose="02010600030101010101" pitchFamily="2" charset="-122"/>
            <a:ea typeface="宋体" panose="02010600030101010101" pitchFamily="2" charset="-122"/>
          </a:endParaRPr>
        </a:p>
      </dsp:txBody>
      <dsp:txXfrm>
        <a:off x="4150004" y="4240708"/>
        <a:ext cx="2891819" cy="8541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2238CB-518E-4887-9110-3761833B2425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34922-832A-45A1-997D-DE379F5994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194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145C27-5870-4307-9FC5-D52D18884D10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4638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1060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0380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29116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5975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570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80615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45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6985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3059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296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80101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007707-A5CB-4CF1-90CB-263FCCC03763}" type="datetimeFigureOut">
              <a:rPr lang="zh-CN" altLang="en-US" smtClean="0"/>
              <a:t>2018/12/7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57C55-DBA4-4BB3-8317-3AD5356F4C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4429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775999"/>
            <a:ext cx="9144000" cy="2387600"/>
          </a:xfrm>
        </p:spPr>
        <p:txBody>
          <a:bodyPr/>
          <a:lstStyle/>
          <a:p>
            <a:r>
              <a:rPr lang="zh-CN" altLang="en-US" dirty="0"/>
              <a:t>污染地块环境社会管理计划培训教材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934690"/>
            <a:ext cx="9144000" cy="2479965"/>
          </a:xfrm>
        </p:spPr>
        <p:txBody>
          <a:bodyPr>
            <a:normAutofit/>
          </a:bodyPr>
          <a:lstStyle/>
          <a:p>
            <a:r>
              <a:rPr lang="en-US" altLang="zh-CN" sz="4000" dirty="0" smtClean="0"/>
              <a:t>(</a:t>
            </a:r>
            <a:r>
              <a:rPr lang="zh-CN" altLang="en-US" sz="4000" dirty="0" smtClean="0"/>
              <a:t>网络版构建框架</a:t>
            </a:r>
            <a:r>
              <a:rPr lang="en-US" altLang="zh-CN" sz="4000" dirty="0" smtClean="0"/>
              <a:t>)</a:t>
            </a:r>
          </a:p>
          <a:p>
            <a:endParaRPr lang="en-US" altLang="zh-CN" dirty="0"/>
          </a:p>
          <a:p>
            <a:r>
              <a:rPr lang="zh-CN" altLang="en-US" dirty="0" smtClean="0"/>
              <a:t>清华大学</a:t>
            </a:r>
            <a:endParaRPr lang="en-US" altLang="zh-CN" dirty="0" smtClean="0"/>
          </a:p>
          <a:p>
            <a:r>
              <a:rPr lang="en-US" altLang="zh-CN" dirty="0" smtClean="0"/>
              <a:t>2018</a:t>
            </a:r>
            <a:r>
              <a:rPr lang="zh-CN" altLang="en-US" dirty="0" smtClean="0"/>
              <a:t>年</a:t>
            </a:r>
            <a:r>
              <a:rPr lang="en-US" altLang="zh-CN" dirty="0" smtClean="0"/>
              <a:t>11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30</a:t>
            </a:r>
            <a:r>
              <a:rPr lang="zh-CN" altLang="en-US" dirty="0" smtClean="0"/>
              <a:t>日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480297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421825" y="407893"/>
            <a:ext cx="6840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移民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安置与文化保护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559496" y="1202154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移民安置计划</a:t>
            </a:r>
            <a:endParaRPr lang="zh-CN" altLang="en-US" sz="2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559496" y="1842348"/>
            <a:ext cx="417646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移民安置计划</a:t>
            </a: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的出发点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尽量避免或减少移民，避免强制驱逐；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减轻土地征用或限制土地使用所造成的不利社会和经济影响；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提供给搬迁人群足够的投资机会以获得项目的直接效益；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移民受影响目标及范围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移民目标识别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移民安置工作准备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移民计划实施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后期监测与管理</a:t>
            </a:r>
            <a:endParaRPr lang="zh-CN" altLang="en-US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2971517"/>
              </p:ext>
            </p:extLst>
          </p:nvPr>
        </p:nvGraphicFramePr>
        <p:xfrm>
          <a:off x="6580764" y="1842347"/>
          <a:ext cx="3744416" cy="47513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val="131094812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3261175636"/>
                    </a:ext>
                  </a:extLst>
                </a:gridCol>
              </a:tblGrid>
              <a:tr h="161642"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框架阶段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框架项目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anchor="ctr"/>
                </a:tc>
                <a:extLst>
                  <a:ext uri="{0D108BD9-81ED-4DB2-BD59-A6C34878D82A}">
                    <a16:rowId xmlns:a16="http://schemas.microsoft.com/office/drawing/2014/main" val="3248971588"/>
                  </a:ext>
                </a:extLst>
              </a:tr>
              <a:tr h="161642">
                <a:tc rowSpan="5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搬迁前准备阶段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项目描述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1522300922"/>
                  </a:ext>
                </a:extLst>
              </a:tr>
              <a:tr h="484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搬迁社会经济条件分析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267055581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适用政策与法律框架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2031845673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确定组织机构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2094780114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成本和预算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3402316191"/>
                  </a:ext>
                </a:extLst>
              </a:tr>
              <a:tr h="484925">
                <a:tc rowSpan="4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搬迁计划实施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搬迁场地损失的估价与补偿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1857454455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移民安置措施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1696991048"/>
                  </a:ext>
                </a:extLst>
              </a:tr>
              <a:tr h="484925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房屋、基础设施和社会公益服务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1819994187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环境保护与管理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2078961202"/>
                  </a:ext>
                </a:extLst>
              </a:tr>
              <a:tr h="484925">
                <a:tc rowSpan="3">
                  <a:txBody>
                    <a:bodyPr/>
                    <a:lstStyle/>
                    <a:p>
                      <a:pPr indent="1270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搬迁后监测与评估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 anchor="ctr"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社区参与与申述抱怨机制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2820006521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>
                          <a:effectLst/>
                        </a:rPr>
                        <a:t>移民回迁安置</a:t>
                      </a:r>
                      <a:endParaRPr lang="zh-CN" sz="1200" kern="10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1804134655"/>
                  </a:ext>
                </a:extLst>
              </a:tr>
              <a:tr h="32328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127000"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200" kern="100" dirty="0">
                          <a:effectLst/>
                        </a:rPr>
                        <a:t>监测与评估</a:t>
                      </a:r>
                      <a:endParaRPr lang="zh-CN" sz="1200" kern="100" dirty="0">
                        <a:effectLst/>
                        <a:latin typeface="等线" panose="02010600030101010101" pitchFamily="2" charset="-122"/>
                        <a:ea typeface="等线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40410" marR="40410" marT="0" marB="0"/>
                </a:tc>
                <a:extLst>
                  <a:ext uri="{0D108BD9-81ED-4DB2-BD59-A6C34878D82A}">
                    <a16:rowId xmlns:a16="http://schemas.microsoft.com/office/drawing/2014/main" val="4164507189"/>
                  </a:ext>
                </a:extLst>
              </a:tr>
            </a:tbl>
          </a:graphicData>
        </a:graphic>
      </p:graphicFrame>
      <p:sp>
        <p:nvSpPr>
          <p:cNvPr id="6" name="矩形 5"/>
          <p:cNvSpPr/>
          <p:nvPr/>
        </p:nvSpPr>
        <p:spPr>
          <a:xfrm>
            <a:off x="6614007" y="1217453"/>
            <a:ext cx="183896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移民</a:t>
            </a: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安置计划框架</a:t>
            </a:r>
            <a:endParaRPr lang="zh-CN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1095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32744" y="464918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原住民保护计划</a:t>
            </a:r>
            <a:endParaRPr lang="zh-CN" altLang="en-US" sz="2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793440" y="3034339"/>
            <a:ext cx="33308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原住民保护计划的出发点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保护原住民的生活习俗和信仰得到尊重，自身利益得到保障，避免或减轻其负面社会影响，以达到地块修复的环境、社会和经济效益最大化目标非自愿移民受影响目标及范围。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1877834" y="1137166"/>
            <a:ext cx="41044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原住民</a:t>
            </a:r>
            <a:r>
              <a:rPr lang="en-US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zh-CN" altLang="en-US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土著居民（</a:t>
            </a:r>
            <a:r>
              <a:rPr lang="en-US" altLang="zh-CN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Indigenous Peoples</a:t>
            </a:r>
            <a:r>
              <a:rPr lang="zh-CN" altLang="en-US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88343" y="1506498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特别指原住民、山地部落、弱势群体与边缘群体、少数民族群体、特殊群体等（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IBRD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）。而在地块修复中的原住民，主要涉及</a:t>
            </a: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贫困人口、少数民族、妇女、残疾人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等具有特殊文化或习俗保护需求的人群。</a:t>
            </a:r>
          </a:p>
        </p:txBody>
      </p:sp>
      <p:sp>
        <p:nvSpPr>
          <p:cNvPr id="11" name="矩形 10"/>
          <p:cNvSpPr/>
          <p:nvPr/>
        </p:nvSpPr>
        <p:spPr>
          <a:xfrm>
            <a:off x="5982290" y="3038728"/>
            <a:ext cx="40436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原住民保护计划的框架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495325"/>
              </p:ext>
            </p:extLst>
          </p:nvPr>
        </p:nvGraphicFramePr>
        <p:xfrm>
          <a:off x="5982290" y="3746343"/>
          <a:ext cx="4290175" cy="268224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608119">
                  <a:extLst>
                    <a:ext uri="{9D8B030D-6E8A-4147-A177-3AD203B41FA5}">
                      <a16:colId xmlns:a16="http://schemas.microsoft.com/office/drawing/2014/main" val="76417304"/>
                    </a:ext>
                  </a:extLst>
                </a:gridCol>
                <a:gridCol w="3682056">
                  <a:extLst>
                    <a:ext uri="{9D8B030D-6E8A-4147-A177-3AD203B41FA5}">
                      <a16:colId xmlns:a16="http://schemas.microsoft.com/office/drawing/2014/main" val="672002988"/>
                    </a:ext>
                  </a:extLst>
                </a:gridCol>
              </a:tblGrid>
              <a:tr h="260847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编号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项目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21610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适用的法律和政策框架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29955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原住民社区社会经济评估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78512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原住民社区参与</a:t>
                      </a:r>
                      <a:r>
                        <a:rPr lang="en-US" altLang="zh-CN" sz="1600" dirty="0" smtClean="0"/>
                        <a:t>, </a:t>
                      </a:r>
                      <a:r>
                        <a:rPr lang="zh-CN" altLang="en-US" sz="1600" dirty="0" smtClean="0"/>
                        <a:t>协商反馈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65418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制定行动计划方案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58106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成本估算和财务计划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092759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项目申诉程序和争端解决机制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91804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执行情况监测、评估和报告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7490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37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594206" y="362273"/>
            <a:ext cx="48245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物质文化资源保护计划</a:t>
            </a:r>
            <a:endParaRPr lang="zh-CN" altLang="en-US" sz="2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2118264" y="987695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kern="1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物质文化资源保护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190080" y="1402064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物质文化资源，是指具有考古、古生物、历史、建筑、宗教、美学或其他文化意义的可移动或不可移动的</a:t>
            </a: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物体、地点、结构、组合、以及自然特征和景观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IBRD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）。制定物质文化资源保护即保护其完整性、原真性和原始价值，避免不可恢复的破坏行为。</a:t>
            </a:r>
          </a:p>
        </p:txBody>
      </p:sp>
      <p:sp>
        <p:nvSpPr>
          <p:cNvPr id="5" name="矩形 4"/>
          <p:cNvSpPr/>
          <p:nvPr/>
        </p:nvSpPr>
        <p:spPr>
          <a:xfrm>
            <a:off x="2233156" y="2661893"/>
            <a:ext cx="34748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物质文化资源评估</a:t>
            </a:r>
            <a:endParaRPr lang="en-US" altLang="zh-CN" sz="1600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矩形 5"/>
          <p:cNvSpPr/>
          <p:nvPr/>
        </p:nvSpPr>
        <p:spPr>
          <a:xfrm>
            <a:off x="6113676" y="2667407"/>
            <a:ext cx="39604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物质文化资源保护框架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494405" y="3243805"/>
            <a:ext cx="2262158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物质资源调查与认定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2081365" y="3826778"/>
            <a:ext cx="1509162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部门上报与认证审批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3898561" y="3836000"/>
            <a:ext cx="144016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修复的资源影响评估</a:t>
            </a:r>
            <a:endParaRPr lang="zh-CN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2118264" y="4727246"/>
            <a:ext cx="29445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制定物质文化资源保护计划</a:t>
            </a:r>
            <a:endParaRPr lang="zh-CN" altLang="en-US" dirty="0"/>
          </a:p>
        </p:txBody>
      </p:sp>
      <p:sp>
        <p:nvSpPr>
          <p:cNvPr id="14" name="矩形 13"/>
          <p:cNvSpPr/>
          <p:nvPr/>
        </p:nvSpPr>
        <p:spPr>
          <a:xfrm>
            <a:off x="2219594" y="5432328"/>
            <a:ext cx="2944526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确定监督检查与投诉机制</a:t>
            </a:r>
            <a:endParaRPr lang="zh-CN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2401348" y="6046576"/>
            <a:ext cx="2448272" cy="3693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修复后主管部门核查</a:t>
            </a:r>
            <a:endParaRPr lang="zh-CN" altLang="en-US" dirty="0"/>
          </a:p>
        </p:txBody>
      </p:sp>
      <p:cxnSp>
        <p:nvCxnSpPr>
          <p:cNvPr id="17" name="直接箭头连接符 16"/>
          <p:cNvCxnSpPr>
            <a:endCxn id="11" idx="0"/>
          </p:cNvCxnSpPr>
          <p:nvPr/>
        </p:nvCxnSpPr>
        <p:spPr>
          <a:xfrm flipH="1">
            <a:off x="2835947" y="3613137"/>
            <a:ext cx="378539" cy="2136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4006573" y="3613137"/>
            <a:ext cx="360040" cy="2228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3483146" y="4075109"/>
            <a:ext cx="41541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>
            <a:stCxn id="12" idx="1"/>
          </p:cNvCxnSpPr>
          <p:nvPr/>
        </p:nvCxnSpPr>
        <p:spPr>
          <a:xfrm flipH="1" flipV="1">
            <a:off x="3483146" y="4159165"/>
            <a:ext cx="41541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>
            <a:off x="4087833" y="4473108"/>
            <a:ext cx="350788" cy="248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>
            <a:off x="2835947" y="4489106"/>
            <a:ext cx="378539" cy="2381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>
            <a:stCxn id="13" idx="2"/>
          </p:cNvCxnSpPr>
          <p:nvPr/>
        </p:nvCxnSpPr>
        <p:spPr>
          <a:xfrm>
            <a:off x="3590527" y="5096578"/>
            <a:ext cx="0" cy="3357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3590527" y="5755108"/>
            <a:ext cx="0" cy="2880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36" name="表格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1793872"/>
              </p:ext>
            </p:extLst>
          </p:nvPr>
        </p:nvGraphicFramePr>
        <p:xfrm>
          <a:off x="6124090" y="3257744"/>
          <a:ext cx="4290175" cy="3352800"/>
        </p:xfrm>
        <a:graphic>
          <a:graphicData uri="http://schemas.openxmlformats.org/drawingml/2006/table">
            <a:tbl>
              <a:tblPr firstRow="1" bandRow="1">
                <a:tableStyleId>{EB9631B5-78F2-41C9-869B-9F39066F8104}</a:tableStyleId>
              </a:tblPr>
              <a:tblGrid>
                <a:gridCol w="608119">
                  <a:extLst>
                    <a:ext uri="{9D8B030D-6E8A-4147-A177-3AD203B41FA5}">
                      <a16:colId xmlns:a16="http://schemas.microsoft.com/office/drawing/2014/main" val="76417304"/>
                    </a:ext>
                  </a:extLst>
                </a:gridCol>
                <a:gridCol w="3682056">
                  <a:extLst>
                    <a:ext uri="{9D8B030D-6E8A-4147-A177-3AD203B41FA5}">
                      <a16:colId xmlns:a16="http://schemas.microsoft.com/office/drawing/2014/main" val="672002988"/>
                    </a:ext>
                  </a:extLst>
                </a:gridCol>
              </a:tblGrid>
              <a:tr h="260847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编号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项目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721610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资源调查与认证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229955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涉及的法规标准和组织框架，专业人员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1078512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修复活动影响即资源脆弱性评估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965418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制定物质文化资源保护计划及具体措施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6858106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涉及资源异地搬迁的需专业部门评估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092759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造成不可恢复影响的地块修复设计更改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891804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社区投诉，监督检举机制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9749095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适当的执行情况监测、评估和报告机制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6183502"/>
                  </a:ext>
                </a:extLst>
              </a:tr>
              <a:tr h="260847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成本预算、资金筹集机制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30086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76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847528" y="396577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</a:t>
            </a:r>
            <a:r>
              <a:rPr lang="zh-CN" altLang="en-US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公众参与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和信息披露</a:t>
            </a: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2119105" y="3465049"/>
            <a:ext cx="7488832" cy="278960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259795" y="6254653"/>
            <a:ext cx="305724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ea typeface="等线" panose="02010600030101010101" pitchFamily="2" charset="-122"/>
                <a:cs typeface="Times New Roman" panose="02020603050405020304" pitchFamily="18" charset="0"/>
              </a:rPr>
              <a:t>公众</a:t>
            </a:r>
            <a:r>
              <a:rPr lang="zh-CN" altLang="zh-CN" sz="1600" b="1" dirty="0">
                <a:ea typeface="等线" panose="02010600030101010101" pitchFamily="2" charset="-122"/>
                <a:cs typeface="Times New Roman" panose="02020603050405020304" pitchFamily="18" charset="0"/>
              </a:rPr>
              <a:t>参与和信息披露的实施程序</a:t>
            </a:r>
            <a:endParaRPr lang="zh-CN" altLang="en-US" sz="1600" b="1" dirty="0"/>
          </a:p>
        </p:txBody>
      </p:sp>
      <p:sp>
        <p:nvSpPr>
          <p:cNvPr id="8" name="矩形 7"/>
          <p:cNvSpPr/>
          <p:nvPr/>
        </p:nvSpPr>
        <p:spPr>
          <a:xfrm>
            <a:off x="1847528" y="1316923"/>
            <a:ext cx="482453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对于社区群众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更好的理解地块修复过程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拥有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参与决策制定过程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的机会；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鼓励居民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分享当前或未来地块修复用途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通过参与促进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提升社区包容性和凝聚力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对社区负面影响最小化的清理方法。</a:t>
            </a:r>
          </a:p>
        </p:txBody>
      </p:sp>
      <p:sp>
        <p:nvSpPr>
          <p:cNvPr id="9" name="矩形 8"/>
          <p:cNvSpPr/>
          <p:nvPr/>
        </p:nvSpPr>
        <p:spPr>
          <a:xfrm>
            <a:off x="6068205" y="1316922"/>
            <a:ext cx="4824535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对于</a:t>
            </a:r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修复方：</a:t>
            </a:r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更好地了解社区的需要和关注</a:t>
            </a:r>
            <a:endParaRPr lang="zh-CN" altLang="en-US" sz="14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最小化可能导致的昂贵或不必要的延迟和潜在冲突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提高决策质量和增加社区认可度；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提高对地块的认识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，包括污染暴露与土地预期用途；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实施</a:t>
            </a:r>
            <a:r>
              <a:rPr lang="zh-CN" altLang="en-US" sz="1400" b="1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制度控制、长期监测</a:t>
            </a:r>
            <a:r>
              <a:rPr lang="zh-CN" altLang="en-US" sz="14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等行为提供基础。</a:t>
            </a:r>
          </a:p>
        </p:txBody>
      </p:sp>
    </p:spTree>
    <p:extLst>
      <p:ext uri="{BB962C8B-B14F-4D97-AF65-F5344CB8AC3E}">
        <p14:creationId xmlns:p14="http://schemas.microsoft.com/office/powerpoint/2010/main" val="122283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334059" y="666398"/>
            <a:ext cx="38779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dirty="0" smtClean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公众参与</a:t>
            </a:r>
            <a:r>
              <a:rPr lang="zh-CN" altLang="en-US" sz="24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和信息披露的形式</a:t>
            </a:r>
            <a:endParaRPr lang="zh-CN" altLang="en-US" sz="2400" dirty="0"/>
          </a:p>
        </p:txBody>
      </p:sp>
      <p:sp>
        <p:nvSpPr>
          <p:cNvPr id="3" name="矩形 2"/>
          <p:cNvSpPr/>
          <p:nvPr/>
        </p:nvSpPr>
        <p:spPr>
          <a:xfrm>
            <a:off x="1663034" y="1294087"/>
            <a:ext cx="279996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三种主要形式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>
                <a:latin typeface="Times New Roman" panose="02020603050405020304" pitchFamily="18" charset="0"/>
                <a:ea typeface="等线" panose="02010600030101010101" pitchFamily="2" charset="-122"/>
                <a:cs typeface="Times New Roman" panose="02020603050405020304" pitchFamily="18" charset="0"/>
              </a:rPr>
              <a:t>公众咨询</a:t>
            </a:r>
            <a:endParaRPr lang="en-US" altLang="zh-CN" sz="2000" dirty="0">
              <a:latin typeface="Times New Roman" panose="02020603050405020304" pitchFamily="18" charset="0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信息公开</a:t>
            </a:r>
            <a:endParaRPr lang="en-US" altLang="zh-CN" sz="2000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000" dirty="0"/>
              <a:t>投诉</a:t>
            </a:r>
            <a:r>
              <a:rPr lang="en-US" altLang="zh-CN" sz="2000" dirty="0"/>
              <a:t>/</a:t>
            </a:r>
            <a:r>
              <a:rPr lang="zh-CN" altLang="en-US" sz="2000" dirty="0"/>
              <a:t>申述办法</a:t>
            </a:r>
          </a:p>
        </p:txBody>
      </p:sp>
      <p:sp>
        <p:nvSpPr>
          <p:cNvPr id="4" name="矩形 3"/>
          <p:cNvSpPr/>
          <p:nvPr/>
        </p:nvSpPr>
        <p:spPr>
          <a:xfrm>
            <a:off x="1908574" y="3526432"/>
            <a:ext cx="16850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投诉</a:t>
            </a:r>
            <a:r>
              <a:rPr lang="en-US" altLang="zh-CN" dirty="0"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申述程序</a:t>
            </a:r>
          </a:p>
        </p:txBody>
      </p:sp>
      <p:grpSp>
        <p:nvGrpSpPr>
          <p:cNvPr id="13" name="组合 12"/>
          <p:cNvGrpSpPr/>
          <p:nvPr/>
        </p:nvGrpSpPr>
        <p:grpSpPr>
          <a:xfrm>
            <a:off x="2135560" y="4327616"/>
            <a:ext cx="3365024" cy="1483196"/>
            <a:chOff x="1012310" y="4440855"/>
            <a:chExt cx="3365024" cy="1483196"/>
          </a:xfrm>
        </p:grpSpPr>
        <p:sp>
          <p:nvSpPr>
            <p:cNvPr id="5" name="矩形 4"/>
            <p:cNvSpPr/>
            <p:nvPr/>
          </p:nvSpPr>
          <p:spPr>
            <a:xfrm>
              <a:off x="1939766" y="5585497"/>
              <a:ext cx="1518364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投诉</a:t>
              </a:r>
              <a:r>
                <a:rPr lang="en-US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zh-CN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申诉回应</a:t>
              </a:r>
            </a:p>
          </p:txBody>
        </p:sp>
        <p:sp>
          <p:nvSpPr>
            <p:cNvPr id="6" name="矩形 5"/>
            <p:cNvSpPr/>
            <p:nvPr/>
          </p:nvSpPr>
          <p:spPr>
            <a:xfrm>
              <a:off x="1627863" y="4440855"/>
              <a:ext cx="2133918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接收并记录投诉</a:t>
              </a:r>
              <a:r>
                <a:rPr lang="en-US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zh-CN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申诉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012310" y="5013176"/>
              <a:ext cx="3365024" cy="338554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wrap="none">
              <a:spAutoFit/>
            </a:bodyPr>
            <a:lstStyle/>
            <a:p>
              <a:pPr algn="just"/>
              <a:r>
                <a:rPr lang="zh-CN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投诉</a:t>
              </a:r>
              <a:r>
                <a:rPr lang="en-US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/</a:t>
              </a:r>
              <a:r>
                <a:rPr lang="zh-CN" altLang="zh-CN" sz="1600" kern="100" dirty="0">
                  <a:solidFill>
                    <a:schemeClr val="tx1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申诉调查、进一步行动和决议</a:t>
              </a:r>
            </a:p>
          </p:txBody>
        </p:sp>
        <p:cxnSp>
          <p:nvCxnSpPr>
            <p:cNvPr id="9" name="直接箭头连接符 8"/>
            <p:cNvCxnSpPr/>
            <p:nvPr/>
          </p:nvCxnSpPr>
          <p:spPr>
            <a:xfrm>
              <a:off x="2694821" y="4779409"/>
              <a:ext cx="1" cy="2061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" name="直接箭头连接符 10"/>
            <p:cNvCxnSpPr/>
            <p:nvPr/>
          </p:nvCxnSpPr>
          <p:spPr>
            <a:xfrm>
              <a:off x="2696662" y="5379341"/>
              <a:ext cx="0" cy="2061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12" name="矩形 11"/>
          <p:cNvSpPr/>
          <p:nvPr/>
        </p:nvSpPr>
        <p:spPr>
          <a:xfrm>
            <a:off x="6096000" y="1025386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公众咨询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096000" y="3272517"/>
            <a:ext cx="11079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latin typeface="黑体" panose="02010609060101010101" pitchFamily="49" charset="-122"/>
                <a:ea typeface="黑体" panose="02010609060101010101" pitchFamily="49" charset="-122"/>
              </a:rPr>
              <a:t>信息公开</a:t>
            </a:r>
            <a:endParaRPr lang="en-US" altLang="zh-CN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graphicFrame>
        <p:nvGraphicFramePr>
          <p:cNvPr id="18" name="表格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9050131"/>
              </p:ext>
            </p:extLst>
          </p:nvPr>
        </p:nvGraphicFramePr>
        <p:xfrm>
          <a:off x="6257481" y="3968922"/>
          <a:ext cx="4186403" cy="225805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035062">
                  <a:extLst>
                    <a:ext uri="{9D8B030D-6E8A-4147-A177-3AD203B41FA5}">
                      <a16:colId xmlns:a16="http://schemas.microsoft.com/office/drawing/2014/main" val="1704224259"/>
                    </a:ext>
                  </a:extLst>
                </a:gridCol>
                <a:gridCol w="3151341">
                  <a:extLst>
                    <a:ext uri="{9D8B030D-6E8A-4147-A177-3AD203B41FA5}">
                      <a16:colId xmlns:a16="http://schemas.microsoft.com/office/drawing/2014/main" val="3537759094"/>
                    </a:ext>
                  </a:extLst>
                </a:gridCol>
              </a:tblGrid>
              <a:tr h="392706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类型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内容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2885587"/>
                  </a:ext>
                </a:extLst>
              </a:tr>
              <a:tr h="621784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必须公开内容</a:t>
                      </a:r>
                      <a:endParaRPr lang="zh-CN" altLang="en-US" sz="1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项目描述，现场调查结果，修复潜在影响，建议缓解措施</a:t>
                      </a:r>
                      <a:endParaRPr lang="zh-CN" altLang="en-US" sz="16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7632205"/>
                  </a:ext>
                </a:extLst>
              </a:tr>
              <a:tr h="621784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可选择公开</a:t>
                      </a:r>
                      <a:endParaRPr lang="zh-CN" altLang="en-US" sz="1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修复施工进度、财务报表等不涉及周边群众利益的信息</a:t>
                      </a:r>
                      <a:endParaRPr lang="zh-CN" altLang="en-US" sz="16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9152562"/>
                  </a:ext>
                </a:extLst>
              </a:tr>
              <a:tr h="621784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禁止公开内容</a:t>
                      </a:r>
                      <a:endParaRPr lang="zh-CN" altLang="en-US" sz="1600" b="1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zh-CN" sz="1600" kern="1200" dirty="0" smtClean="0">
                          <a:effectLst/>
                        </a:rPr>
                        <a:t>涉密信息或个人隐私等</a:t>
                      </a:r>
                      <a:endParaRPr lang="zh-CN" altLang="en-US" sz="160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3591462"/>
                  </a:ext>
                </a:extLst>
              </a:tr>
            </a:tbl>
          </a:graphicData>
        </a:graphic>
      </p:graphicFrame>
      <p:sp>
        <p:nvSpPr>
          <p:cNvPr id="19" name="矩形 18"/>
          <p:cNvSpPr/>
          <p:nvPr/>
        </p:nvSpPr>
        <p:spPr>
          <a:xfrm>
            <a:off x="6096000" y="153321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介绍修复工程的</a:t>
            </a:r>
            <a:r>
              <a:rPr lang="zh-CN" altLang="zh-CN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公众参与制度</a:t>
            </a:r>
            <a:r>
              <a:rPr lang="zh-CN" altLang="en-US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600" b="1" kern="10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简要介绍该污染地块</a:t>
            </a:r>
            <a:r>
              <a:rPr lang="zh-CN" altLang="zh-CN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修复</a:t>
            </a:r>
            <a:r>
              <a:rPr lang="zh-CN" altLang="en-US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基本信息；</a:t>
            </a:r>
            <a:endParaRPr lang="zh-CN" altLang="zh-CN" sz="1600" b="1" kern="10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说明会对周边群众产生</a:t>
            </a:r>
            <a:r>
              <a:rPr lang="zh-CN" altLang="en-US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何种</a:t>
            </a:r>
            <a:r>
              <a:rPr lang="zh-CN" altLang="zh-CN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不利影响</a:t>
            </a:r>
            <a:r>
              <a:rPr lang="zh-CN" altLang="en-US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；</a:t>
            </a:r>
            <a:endParaRPr lang="zh-CN" altLang="zh-CN" sz="1600" b="1" kern="10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征询公众对修复工作的</a:t>
            </a:r>
            <a:r>
              <a:rPr lang="zh-CN" altLang="zh-CN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意见和建议</a:t>
            </a:r>
            <a:r>
              <a:rPr lang="zh-CN" altLang="en-US" sz="1600" b="1" kern="100" dirty="0">
                <a:solidFill>
                  <a:schemeClr val="accent6"/>
                </a:solidFill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。</a:t>
            </a:r>
            <a:endParaRPr lang="zh-CN" altLang="zh-CN" sz="1600" b="1" kern="100" dirty="0">
              <a:solidFill>
                <a:schemeClr val="accent6"/>
              </a:solidFill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26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3149" y="319952"/>
            <a:ext cx="83454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辽宁沈阳东北制药厂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POPs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污染场地项目</a:t>
            </a:r>
            <a:endParaRPr lang="en-US" altLang="zh-CN" sz="2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863105" y="1560556"/>
            <a:ext cx="445703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沈阳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东北制药</a:t>
            </a: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厂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原北二路北厂区占地约</a:t>
            </a:r>
            <a:r>
              <a:rPr lang="en-US" altLang="zh-CN" kern="2200" dirty="0">
                <a:latin typeface="Times New Roman" panose="02020603050405020304" pitchFamily="18" charset="0"/>
              </a:rPr>
              <a:t>12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万</a:t>
            </a:r>
            <a:r>
              <a:rPr lang="en-US" altLang="zh-CN" kern="2200" dirty="0">
                <a:latin typeface="Times New Roman" panose="02020603050405020304" pitchFamily="18" charset="0"/>
              </a:rPr>
              <a:t>m</a:t>
            </a:r>
            <a:r>
              <a:rPr lang="en-US" altLang="zh-CN" kern="2200" baseline="30000" dirty="0">
                <a:latin typeface="Times New Roman" panose="02020603050405020304" pitchFamily="18" charset="0"/>
              </a:rPr>
              <a:t>2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，主要污染物为重金属、</a:t>
            </a:r>
            <a:r>
              <a:rPr lang="en-US" altLang="zh-CN" kern="2200" dirty="0">
                <a:latin typeface="Times New Roman" panose="02020603050405020304" pitchFamily="18" charset="0"/>
              </a:rPr>
              <a:t>POPs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altLang="zh-CN" kern="2200" dirty="0">
                <a:latin typeface="Times New Roman" panose="02020603050405020304" pitchFamily="18" charset="0"/>
              </a:rPr>
              <a:t>PAHs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kern="2200" dirty="0">
                <a:latin typeface="Times New Roman" panose="02020603050405020304" pitchFamily="18" charset="0"/>
              </a:rPr>
              <a:t>VOCs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等</a:t>
            </a: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82236" y="3065534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环境社会管理计划</a:t>
            </a:r>
            <a:endParaRPr lang="en-US" altLang="zh-CN" sz="2400" kern="22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874240" y="966283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概况：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506743" y="3663000"/>
            <a:ext cx="2723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dirty="0"/>
              <a:t>全生命周期环境管理计划</a:t>
            </a:r>
          </a:p>
        </p:txBody>
      </p:sp>
      <p:sp>
        <p:nvSpPr>
          <p:cNvPr id="7" name="矩形 6"/>
          <p:cNvSpPr/>
          <p:nvPr/>
        </p:nvSpPr>
        <p:spPr>
          <a:xfrm>
            <a:off x="1506743" y="4106404"/>
            <a:ext cx="2675666" cy="240065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地块调查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场地风险评估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场地修复技术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环境影响及其缓解措施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环境监理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环境管理机构</a:t>
            </a:r>
            <a:endParaRPr lang="en-US" altLang="zh-CN" kern="2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en-US" altLang="zh-CN" sz="1200" kern="2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4328792" y="3677362"/>
            <a:ext cx="2723823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zh-CN" altLang="en-US" dirty="0"/>
              <a:t>全生命周期社会管理计划</a:t>
            </a:r>
          </a:p>
        </p:txBody>
      </p:sp>
      <p:sp>
        <p:nvSpPr>
          <p:cNvPr id="9" name="矩形 8"/>
          <p:cNvSpPr/>
          <p:nvPr/>
        </p:nvSpPr>
        <p:spPr>
          <a:xfrm>
            <a:off x="4355473" y="4122089"/>
            <a:ext cx="2677887" cy="230832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职业社区健康与安全风险</a:t>
            </a:r>
            <a:endParaRPr lang="en-US" altLang="zh-CN" kern="2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lvl="0" algn="just"/>
            <a:r>
              <a:rPr lang="zh-CN" altLang="en-US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   施工扬尘、施工及车辆运输噪声影响及防治措施；</a:t>
            </a:r>
            <a:endParaRPr lang="zh-CN" altLang="zh-CN" kern="2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社区参与计划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信息披露</a:t>
            </a:r>
            <a:r>
              <a:rPr lang="en-US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投诉、申述机制</a:t>
            </a: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1937" y="876751"/>
            <a:ext cx="3888431" cy="2511948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3"/>
          <a:srcRect l="8993" t="2345" r="4558" b="8967"/>
          <a:stretch/>
        </p:blipFill>
        <p:spPr>
          <a:xfrm>
            <a:off x="7498875" y="3492870"/>
            <a:ext cx="2664296" cy="309634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235559" y="461252"/>
            <a:ext cx="8215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案例分析：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0557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426837" y="349570"/>
            <a:ext cx="84969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重庆市綦江区赶水农资仓库药类 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</a:rPr>
              <a:t>POPs 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</a:rPr>
              <a:t>污染场地修复治理项目</a:t>
            </a:r>
          </a:p>
        </p:txBody>
      </p:sp>
      <p:sp>
        <p:nvSpPr>
          <p:cNvPr id="4" name="矩形 3"/>
          <p:cNvSpPr/>
          <p:nvPr/>
        </p:nvSpPr>
        <p:spPr>
          <a:xfrm>
            <a:off x="1555632" y="1634378"/>
            <a:ext cx="4756205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綦江赶水农资仓库原址土壤为</a:t>
            </a:r>
            <a:r>
              <a:rPr lang="en-US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POPs</a:t>
            </a: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和砷污染场地</a:t>
            </a:r>
            <a:r>
              <a:rPr lang="zh-CN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主要污染物为土壤中的砷、</a:t>
            </a:r>
            <a:r>
              <a:rPr lang="el-GR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α-</a:t>
            </a:r>
            <a:r>
              <a:rPr lang="en-US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</a:t>
            </a: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l-GR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β-</a:t>
            </a:r>
            <a:r>
              <a:rPr lang="en-US" altLang="zh-CN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BHC</a:t>
            </a:r>
            <a:r>
              <a:rPr lang="zh-CN" altLang="en-US" kern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zh-CN" altLang="en-US" dirty="0"/>
          </a:p>
        </p:txBody>
      </p:sp>
      <p:sp>
        <p:nvSpPr>
          <p:cNvPr id="5" name="矩形 4"/>
          <p:cNvSpPr/>
          <p:nvPr/>
        </p:nvSpPr>
        <p:spPr>
          <a:xfrm>
            <a:off x="2448677" y="2919986"/>
            <a:ext cx="26468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kern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环境社会管理计划</a:t>
            </a:r>
            <a:endParaRPr lang="en-US" altLang="zh-CN" sz="2400" kern="2200" dirty="0">
              <a:latin typeface="黑体" panose="02010609060101010101" pitchFamily="49" charset="-122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683213" y="1053529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kern="2200" dirty="0">
                <a:latin typeface="黑体" panose="02010609060101010101" pitchFamily="49" charset="-122"/>
                <a:ea typeface="黑体" panose="02010609060101010101" pitchFamily="49" charset="-122"/>
                <a:cs typeface="Times New Roman" panose="02020603050405020304" pitchFamily="18" charset="0"/>
              </a:rPr>
              <a:t>概况：</a:t>
            </a:r>
            <a:endParaRPr lang="zh-CN" altLang="en-US" sz="24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/>
          <a:srcRect b="35810"/>
          <a:stretch/>
        </p:blipFill>
        <p:spPr>
          <a:xfrm>
            <a:off x="6311837" y="3355222"/>
            <a:ext cx="4493341" cy="321297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/>
          <a:srcRect l="4203" r="3739"/>
          <a:stretch/>
        </p:blipFill>
        <p:spPr>
          <a:xfrm>
            <a:off x="6609769" y="1053529"/>
            <a:ext cx="4032448" cy="2182509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9636815" y="2951700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公众咨询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455721" y="3558654"/>
            <a:ext cx="20010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dirty="0"/>
              <a:t>全生命周期环境管理计划</a:t>
            </a:r>
          </a:p>
        </p:txBody>
      </p:sp>
      <p:sp>
        <p:nvSpPr>
          <p:cNvPr id="10" name="矩形 9"/>
          <p:cNvSpPr/>
          <p:nvPr/>
        </p:nvSpPr>
        <p:spPr>
          <a:xfrm>
            <a:off x="1440566" y="4181417"/>
            <a:ext cx="2016222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地块调查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场地风险评估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场地修复技术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环境影响及其缓解措施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环境监理</a:t>
            </a: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环境管理机构</a:t>
            </a:r>
            <a:endParaRPr lang="en-US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zh-CN" altLang="zh-CN" sz="12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3598780" y="3558463"/>
            <a:ext cx="22151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zh-CN" altLang="en-US" sz="1600" dirty="0"/>
              <a:t>全生命周期社会管理计划</a:t>
            </a:r>
          </a:p>
        </p:txBody>
      </p:sp>
      <p:sp>
        <p:nvSpPr>
          <p:cNvPr id="12" name="矩形 11"/>
          <p:cNvSpPr/>
          <p:nvPr/>
        </p:nvSpPr>
        <p:spPr>
          <a:xfrm>
            <a:off x="3599772" y="4181417"/>
            <a:ext cx="2214148" cy="230832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en-US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职业社区健康与安全风险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en-US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非自愿移民、原住民保障和物质文化资源保护</a:t>
            </a:r>
            <a:endParaRPr lang="en-US" altLang="zh-CN" kern="22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zh-CN" altLang="en-US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社区参与信息披露</a:t>
            </a:r>
            <a:r>
              <a:rPr lang="en-US" altLang="zh-CN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/</a:t>
            </a:r>
            <a:r>
              <a:rPr lang="zh-CN" altLang="en-US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投诉、申述机制</a:t>
            </a:r>
          </a:p>
        </p:txBody>
      </p:sp>
      <p:sp>
        <p:nvSpPr>
          <p:cNvPr id="15" name="矩形 14"/>
          <p:cNvSpPr/>
          <p:nvPr/>
        </p:nvSpPr>
        <p:spPr>
          <a:xfrm>
            <a:off x="9499594" y="1524227"/>
            <a:ext cx="10118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kern="22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组织机构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1994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66935" y="5497508"/>
            <a:ext cx="1553116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术语和定义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51" name="AutoShape 161"/>
          <p:cNvSpPr>
            <a:spLocks noChangeArrowheads="1"/>
          </p:cNvSpPr>
          <p:nvPr/>
        </p:nvSpPr>
        <p:spPr bwMode="gray">
          <a:xfrm>
            <a:off x="3725650" y="516405"/>
            <a:ext cx="4600277" cy="432048"/>
          </a:xfrm>
          <a:prstGeom prst="roundRect">
            <a:avLst>
              <a:gd name="adj" fmla="val 13181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dist="35921" dir="2700000" algn="ctr" rotWithShape="0">
              <a:srgbClr val="1C1C1C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zh-CN" altLang="en-US" b="1" kern="0" dirty="0">
                <a:solidFill>
                  <a:srgbClr val="FFFF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污染地块修复环境社会管理指南</a:t>
            </a:r>
          </a:p>
        </p:txBody>
      </p:sp>
      <p:grpSp>
        <p:nvGrpSpPr>
          <p:cNvPr id="513" name="Group 130"/>
          <p:cNvGrpSpPr>
            <a:grpSpLocks/>
          </p:cNvGrpSpPr>
          <p:nvPr/>
        </p:nvGrpSpPr>
        <p:grpSpPr bwMode="auto">
          <a:xfrm>
            <a:off x="2446405" y="1406272"/>
            <a:ext cx="3275396" cy="499425"/>
            <a:chOff x="602" y="1625"/>
            <a:chExt cx="1096" cy="210"/>
          </a:xfrm>
        </p:grpSpPr>
        <p:sp>
          <p:nvSpPr>
            <p:cNvPr id="514" name="AutoShape 131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705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15" name="Group 132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521" name="AutoShape 133"/>
              <p:cNvSpPr>
                <a:spLocks noChangeArrowheads="1"/>
              </p:cNvSpPr>
              <p:nvPr/>
            </p:nvSpPr>
            <p:spPr bwMode="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2" name="AutoShape 134"/>
              <p:cNvSpPr>
                <a:spLocks noChangeArrowheads="1"/>
              </p:cNvSpPr>
              <p:nvPr/>
            </p:nvSpPr>
            <p:spPr bwMode="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3" name="AutoShape 135"/>
              <p:cNvSpPr>
                <a:spLocks noChangeArrowheads="1"/>
              </p:cNvSpPr>
              <p:nvPr/>
            </p:nvSpPr>
            <p:spPr bwMode="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16" name="Group 136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518" name="AutoShape 137"/>
              <p:cNvSpPr>
                <a:spLocks noChangeArrowheads="1"/>
              </p:cNvSpPr>
              <p:nvPr/>
            </p:nvSpPr>
            <p:spPr bwMode="gray">
              <a:xfrm rot="-4293246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19" name="AutoShape 138"/>
              <p:cNvSpPr>
                <a:spLocks noChangeArrowheads="1"/>
              </p:cNvSpPr>
              <p:nvPr/>
            </p:nvSpPr>
            <p:spPr bwMode="gray">
              <a:xfrm rot="-4293246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20" name="AutoShape 139"/>
              <p:cNvSpPr>
                <a:spLocks noChangeArrowheads="1"/>
              </p:cNvSpPr>
              <p:nvPr/>
            </p:nvSpPr>
            <p:spPr bwMode="gray">
              <a:xfrm rot="-4293246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517" name="Picture 140" descr="high_line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91" r="58304" b="12320"/>
            <a:stretch>
              <a:fillRect/>
            </a:stretch>
          </p:blipFill>
          <p:spPr bwMode="gray">
            <a:xfrm rot="16200000">
              <a:off x="1079" y="1194"/>
              <a:ext cx="130" cy="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24" name="Rectangle 166"/>
          <p:cNvSpPr>
            <a:spLocks noChangeArrowheads="1"/>
          </p:cNvSpPr>
          <p:nvPr/>
        </p:nvSpPr>
        <p:spPr bwMode="gray">
          <a:xfrm>
            <a:off x="2452459" y="1494017"/>
            <a:ext cx="333680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全生命周期环境影响管理计划</a:t>
            </a:r>
          </a:p>
        </p:txBody>
      </p:sp>
      <p:grpSp>
        <p:nvGrpSpPr>
          <p:cNvPr id="549" name="Group 130"/>
          <p:cNvGrpSpPr>
            <a:grpSpLocks/>
          </p:cNvGrpSpPr>
          <p:nvPr/>
        </p:nvGrpSpPr>
        <p:grpSpPr bwMode="auto">
          <a:xfrm>
            <a:off x="6365957" y="1380803"/>
            <a:ext cx="3462887" cy="524449"/>
            <a:chOff x="602" y="1625"/>
            <a:chExt cx="1096" cy="210"/>
          </a:xfrm>
        </p:grpSpPr>
        <p:sp>
          <p:nvSpPr>
            <p:cNvPr id="550" name="AutoShape 131"/>
            <p:cNvSpPr>
              <a:spLocks noChangeArrowheads="1"/>
            </p:cNvSpPr>
            <p:nvPr/>
          </p:nvSpPr>
          <p:spPr bwMode="gray">
            <a:xfrm>
              <a:off x="602" y="1625"/>
              <a:ext cx="1094" cy="210"/>
            </a:xfrm>
            <a:prstGeom prst="roundRect">
              <a:avLst>
                <a:gd name="adj" fmla="val 41602"/>
              </a:avLst>
            </a:prstGeom>
            <a:gradFill rotWithShape="1">
              <a:gsLst>
                <a:gs pos="0">
                  <a:schemeClr val="accent2"/>
                </a:gs>
                <a:gs pos="100000">
                  <a:schemeClr val="accent2">
                    <a:gamma/>
                    <a:shade val="47059"/>
                    <a:invGamma/>
                  </a:schemeClr>
                </a:gs>
              </a:gsLst>
              <a:lin ang="5400000" scaled="1"/>
            </a:gradFill>
            <a:ln>
              <a:noFill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551" name="Group 132"/>
            <p:cNvGrpSpPr>
              <a:grpSpLocks/>
            </p:cNvGrpSpPr>
            <p:nvPr/>
          </p:nvGrpSpPr>
          <p:grpSpPr bwMode="auto">
            <a:xfrm>
              <a:off x="606" y="1656"/>
              <a:ext cx="45" cy="163"/>
              <a:chOff x="1016" y="1768"/>
              <a:chExt cx="68" cy="198"/>
            </a:xfrm>
          </p:grpSpPr>
          <p:sp>
            <p:nvSpPr>
              <p:cNvPr id="557" name="AutoShape 133"/>
              <p:cNvSpPr>
                <a:spLocks noChangeArrowheads="1"/>
              </p:cNvSpPr>
              <p:nvPr/>
            </p:nvSpPr>
            <p:spPr bwMode="gray">
              <a:xfrm rot="21332465" flipV="1">
                <a:off x="1016" y="1768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8" name="AutoShape 134"/>
              <p:cNvSpPr>
                <a:spLocks noChangeArrowheads="1"/>
              </p:cNvSpPr>
              <p:nvPr/>
            </p:nvSpPr>
            <p:spPr bwMode="gray">
              <a:xfrm rot="21332465" flipV="1">
                <a:off x="1020" y="1783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9" name="AutoShape 135"/>
              <p:cNvSpPr>
                <a:spLocks noChangeArrowheads="1"/>
              </p:cNvSpPr>
              <p:nvPr/>
            </p:nvSpPr>
            <p:spPr bwMode="gray">
              <a:xfrm rot="21332465" flipV="1">
                <a:off x="1018" y="1805"/>
                <a:ext cx="27" cy="123"/>
              </a:xfrm>
              <a:prstGeom prst="moon">
                <a:avLst>
                  <a:gd name="adj" fmla="val 20051"/>
                </a:avLst>
              </a:prstGeom>
              <a:solidFill>
                <a:srgbClr val="FFFFFF">
                  <a:alpha val="39999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552" name="Group 136"/>
            <p:cNvGrpSpPr>
              <a:grpSpLocks/>
            </p:cNvGrpSpPr>
            <p:nvPr/>
          </p:nvGrpSpPr>
          <p:grpSpPr bwMode="auto">
            <a:xfrm>
              <a:off x="1649" y="1654"/>
              <a:ext cx="49" cy="172"/>
              <a:chOff x="2619" y="1771"/>
              <a:chExt cx="68" cy="198"/>
            </a:xfrm>
          </p:grpSpPr>
          <p:sp>
            <p:nvSpPr>
              <p:cNvPr id="554" name="AutoShape 137"/>
              <p:cNvSpPr>
                <a:spLocks noChangeArrowheads="1"/>
              </p:cNvSpPr>
              <p:nvPr/>
            </p:nvSpPr>
            <p:spPr bwMode="gray">
              <a:xfrm rot="-42932465" flipH="1" flipV="1">
                <a:off x="2619" y="1771"/>
                <a:ext cx="68" cy="198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5" name="AutoShape 138"/>
              <p:cNvSpPr>
                <a:spLocks noChangeArrowheads="1"/>
              </p:cNvSpPr>
              <p:nvPr/>
            </p:nvSpPr>
            <p:spPr bwMode="gray">
              <a:xfrm rot="-42932465" flipH="1" flipV="1">
                <a:off x="2641" y="1786"/>
                <a:ext cx="42" cy="167"/>
              </a:xfrm>
              <a:prstGeom prst="moon">
                <a:avLst>
                  <a:gd name="adj" fmla="val 20051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556" name="AutoShape 139"/>
              <p:cNvSpPr>
                <a:spLocks noChangeArrowheads="1"/>
              </p:cNvSpPr>
              <p:nvPr/>
            </p:nvSpPr>
            <p:spPr bwMode="gray">
              <a:xfrm rot="-42932465" flipH="1" flipV="1">
                <a:off x="2658" y="1808"/>
                <a:ext cx="27" cy="123"/>
              </a:xfrm>
              <a:prstGeom prst="moon">
                <a:avLst>
                  <a:gd name="adj" fmla="val 29657"/>
                </a:avLst>
              </a:prstGeom>
              <a:solidFill>
                <a:srgbClr val="333333">
                  <a:alpha val="20000"/>
                </a:srgbClr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pic>
          <p:nvPicPr>
            <p:cNvPr id="553" name="Picture 140" descr="high_line0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891" r="58304" b="12320"/>
            <a:stretch>
              <a:fillRect/>
            </a:stretch>
          </p:blipFill>
          <p:spPr bwMode="gray">
            <a:xfrm rot="16200000">
              <a:off x="1079" y="1194"/>
              <a:ext cx="130" cy="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60" name="Rectangle 166"/>
          <p:cNvSpPr>
            <a:spLocks noChangeArrowheads="1"/>
          </p:cNvSpPr>
          <p:nvPr/>
        </p:nvSpPr>
        <p:spPr bwMode="gray">
          <a:xfrm>
            <a:off x="6350013" y="1457984"/>
            <a:ext cx="338481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solidFill>
                  <a:srgbClr val="FE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panose="020B0604020202020204" pitchFamily="34" charset="0"/>
              </a:rPr>
              <a:t>全生命周期社会影响管理计划</a:t>
            </a:r>
          </a:p>
        </p:txBody>
      </p:sp>
      <p:sp>
        <p:nvSpPr>
          <p:cNvPr id="572" name="圆角矩形 571"/>
          <p:cNvSpPr/>
          <p:nvPr/>
        </p:nvSpPr>
        <p:spPr>
          <a:xfrm>
            <a:off x="2452459" y="2243968"/>
            <a:ext cx="3285023" cy="2544174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环境影响识别</a:t>
            </a:r>
            <a:endParaRPr kumimoji="1"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环境影响评估</a:t>
            </a:r>
            <a:endParaRPr kumimoji="1"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3.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避免</a:t>
            </a: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/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减缓环境污染的主要</a:t>
            </a:r>
            <a:r>
              <a:rPr kumimoji="1"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措施</a:t>
            </a:r>
            <a:endParaRPr kumimoji="1" lang="en-US" altLang="zh-CN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651" name="肘形连接符 650"/>
          <p:cNvCxnSpPr>
            <a:stCxn id="517" idx="3"/>
            <a:endCxn id="553" idx="3"/>
          </p:cNvCxnSpPr>
          <p:nvPr/>
        </p:nvCxnSpPr>
        <p:spPr>
          <a:xfrm rot="5400000" flipH="1" flipV="1">
            <a:off x="6059810" y="-602847"/>
            <a:ext cx="24992" cy="4012269"/>
          </a:xfrm>
          <a:prstGeom prst="bentConnector3">
            <a:avLst>
              <a:gd name="adj1" fmla="val 1023936"/>
            </a:avLst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2" name="直接连接符 671"/>
          <p:cNvCxnSpPr>
            <a:stCxn id="514" idx="2"/>
            <a:endCxn id="572" idx="0"/>
          </p:cNvCxnSpPr>
          <p:nvPr/>
        </p:nvCxnSpPr>
        <p:spPr>
          <a:xfrm>
            <a:off x="4081115" y="1905697"/>
            <a:ext cx="13856" cy="338271"/>
          </a:xfrm>
          <a:prstGeom prst="line">
            <a:avLst/>
          </a:prstGeom>
          <a:ln w="12700">
            <a:solidFill>
              <a:schemeClr val="accent2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5" name="直接连接符 674"/>
          <p:cNvCxnSpPr/>
          <p:nvPr/>
        </p:nvCxnSpPr>
        <p:spPr>
          <a:xfrm flipH="1">
            <a:off x="8607758" y="1706436"/>
            <a:ext cx="1367" cy="180502"/>
          </a:xfrm>
          <a:prstGeom prst="line">
            <a:avLst/>
          </a:prstGeom>
          <a:ln w="12700">
            <a:solidFill>
              <a:schemeClr val="accent2">
                <a:alpha val="5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圆角矩形 124"/>
          <p:cNvSpPr/>
          <p:nvPr/>
        </p:nvSpPr>
        <p:spPr>
          <a:xfrm>
            <a:off x="6464684" y="2265312"/>
            <a:ext cx="3286750" cy="2522829"/>
          </a:xfrm>
          <a:prstGeom prst="round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t"/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1.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职业健康与安全风险防护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kumimoji="1"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社区环境健康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与安全风险保障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移民安置与文化保护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（详见</a:t>
            </a: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5.4</a:t>
            </a:r>
            <a:r>
              <a:rPr kumimoji="1"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kumimoji="1"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en-US" altLang="zh-CN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4</a:t>
            </a:r>
            <a:r>
              <a:rPr kumimoji="1" lang="en-US" altLang="zh-CN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.</a:t>
            </a:r>
            <a:r>
              <a:rPr kumimoji="1"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公众参与</a:t>
            </a:r>
            <a:r>
              <a:rPr kumimoji="1" lang="zh-CN" altLang="en-US" sz="1400" dirty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和信息</a:t>
            </a:r>
            <a:r>
              <a:rPr kumimoji="1" lang="zh-CN" altLang="en-US" sz="1400" dirty="0" smtClean="0">
                <a:solidFill>
                  <a:schemeClr val="tx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披露</a:t>
            </a:r>
            <a:endParaRPr kumimoji="1" lang="zh-CN" altLang="en-US" sz="1400" dirty="0">
              <a:solidFill>
                <a:schemeClr val="tx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9" name="直接连接符 8"/>
          <p:cNvCxnSpPr>
            <a:stCxn id="351" idx="2"/>
          </p:cNvCxnSpPr>
          <p:nvPr/>
        </p:nvCxnSpPr>
        <p:spPr>
          <a:xfrm flipH="1">
            <a:off x="6025788" y="948453"/>
            <a:ext cx="1" cy="21602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>
            <a:stCxn id="514" idx="2"/>
            <a:endCxn id="572" idx="0"/>
          </p:cNvCxnSpPr>
          <p:nvPr/>
        </p:nvCxnSpPr>
        <p:spPr>
          <a:xfrm>
            <a:off x="4081115" y="1905697"/>
            <a:ext cx="13856" cy="338271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直接连接符 135"/>
          <p:cNvCxnSpPr/>
          <p:nvPr/>
        </p:nvCxnSpPr>
        <p:spPr>
          <a:xfrm>
            <a:off x="8111583" y="1905694"/>
            <a:ext cx="1039" cy="33827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>
            <a:off x="1546709" y="5278054"/>
            <a:ext cx="9109276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"/>
          <p:cNvSpPr txBox="1"/>
          <p:nvPr/>
        </p:nvSpPr>
        <p:spPr>
          <a:xfrm>
            <a:off x="5195191" y="5497508"/>
            <a:ext cx="1932538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发达国家经验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41" name="TextBox 3"/>
          <p:cNvSpPr txBox="1"/>
          <p:nvPr/>
        </p:nvSpPr>
        <p:spPr>
          <a:xfrm>
            <a:off x="9102869" y="5497508"/>
            <a:ext cx="1553116" cy="400110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案例分析</a:t>
            </a:r>
          </a:p>
        </p:txBody>
      </p:sp>
      <p:cxnSp>
        <p:nvCxnSpPr>
          <p:cNvPr id="6" name="直接箭头连接符 5"/>
          <p:cNvCxnSpPr>
            <a:stCxn id="4" idx="2"/>
          </p:cNvCxnSpPr>
          <p:nvPr/>
        </p:nvCxnSpPr>
        <p:spPr>
          <a:xfrm>
            <a:off x="2443493" y="5897618"/>
            <a:ext cx="0" cy="294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606822" y="6192456"/>
            <a:ext cx="1673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详见第一章</a:t>
            </a:r>
            <a:r>
              <a:rPr lang="en-US" altLang="zh-CN" dirty="0"/>
              <a:t>1.2</a:t>
            </a:r>
            <a:endParaRPr lang="zh-CN" altLang="en-US" dirty="0"/>
          </a:p>
        </p:txBody>
      </p:sp>
      <p:cxnSp>
        <p:nvCxnSpPr>
          <p:cNvPr id="10" name="直接箭头连接符 9"/>
          <p:cNvCxnSpPr>
            <a:stCxn id="40" idx="2"/>
          </p:cNvCxnSpPr>
          <p:nvPr/>
        </p:nvCxnSpPr>
        <p:spPr>
          <a:xfrm>
            <a:off x="6161460" y="5897618"/>
            <a:ext cx="0" cy="294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框 46"/>
          <p:cNvSpPr txBox="1"/>
          <p:nvPr/>
        </p:nvSpPr>
        <p:spPr>
          <a:xfrm>
            <a:off x="5137318" y="6205131"/>
            <a:ext cx="2048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详见第二章</a:t>
            </a:r>
            <a:r>
              <a:rPr lang="en-US" altLang="zh-CN" dirty="0"/>
              <a:t>2.1-2.4</a:t>
            </a:r>
            <a:endParaRPr lang="zh-CN" altLang="en-US" dirty="0"/>
          </a:p>
        </p:txBody>
      </p:sp>
      <p:sp>
        <p:nvSpPr>
          <p:cNvPr id="48" name="文本框 47"/>
          <p:cNvSpPr txBox="1"/>
          <p:nvPr/>
        </p:nvSpPr>
        <p:spPr>
          <a:xfrm>
            <a:off x="8607758" y="6187620"/>
            <a:ext cx="27894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详见第二章</a:t>
            </a:r>
            <a:r>
              <a:rPr lang="en-US" altLang="zh-CN" dirty="0"/>
              <a:t>2.5</a:t>
            </a:r>
            <a:r>
              <a:rPr lang="zh-CN" altLang="en-US" dirty="0"/>
              <a:t>及第六章</a:t>
            </a:r>
          </a:p>
        </p:txBody>
      </p:sp>
      <p:cxnSp>
        <p:nvCxnSpPr>
          <p:cNvPr id="49" name="直接箭头连接符 48"/>
          <p:cNvCxnSpPr/>
          <p:nvPr/>
        </p:nvCxnSpPr>
        <p:spPr>
          <a:xfrm>
            <a:off x="9879427" y="5891025"/>
            <a:ext cx="0" cy="294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305422" y="426694"/>
            <a:ext cx="13615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主页面示意图：</a:t>
            </a:r>
          </a:p>
        </p:txBody>
      </p:sp>
    </p:spTree>
    <p:extLst>
      <p:ext uri="{BB962C8B-B14F-4D97-AF65-F5344CB8AC3E}">
        <p14:creationId xmlns:p14="http://schemas.microsoft.com/office/powerpoint/2010/main" val="337120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925797" y="25765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一、全生命周期环境管理计划</a:t>
            </a:r>
            <a:endParaRPr lang="zh-CN" altLang="en-US" sz="32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5" name="Picture 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623980" y="2135529"/>
            <a:ext cx="351091" cy="11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3"/>
          <p:cNvSpPr>
            <a:spLocks noChangeArrowheads="1"/>
          </p:cNvSpPr>
          <p:nvPr/>
        </p:nvSpPr>
        <p:spPr bwMode="gray">
          <a:xfrm>
            <a:off x="1469457" y="1837066"/>
            <a:ext cx="2897649" cy="3406265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4AB1E4"/>
              </a:gs>
              <a:gs pos="100000">
                <a:srgbClr val="4AB1E4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pic>
        <p:nvPicPr>
          <p:cNvPr id="8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1530343" y="1959344"/>
            <a:ext cx="398564" cy="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2"/>
          <p:cNvSpPr>
            <a:spLocks noChangeArrowheads="1"/>
          </p:cNvSpPr>
          <p:nvPr/>
        </p:nvSpPr>
        <p:spPr bwMode="gray">
          <a:xfrm>
            <a:off x="2083751" y="1586087"/>
            <a:ext cx="1681795" cy="465978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4AB1E4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gray">
          <a:xfrm>
            <a:off x="1558126" y="2082713"/>
            <a:ext cx="2812752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修复前地块调查环境影响识别（详见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4.1-1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地块修复工程施工与运营的环境影响识别（详见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4.1-2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地块长期管理措施的环境影响识别（详见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4.1-3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11" name="Rectangle 18"/>
          <p:cNvSpPr>
            <a:spLocks noChangeArrowheads="1"/>
          </p:cNvSpPr>
          <p:nvPr/>
        </p:nvSpPr>
        <p:spPr bwMode="gray">
          <a:xfrm>
            <a:off x="2109249" y="1624188"/>
            <a:ext cx="151358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4AB1E4"/>
                </a:solidFill>
                <a:latin typeface="Arial" panose="020B0604020202020204" pitchFamily="34" charset="0"/>
              </a:rPr>
              <a:t>环境影响识别</a:t>
            </a:r>
            <a:endParaRPr lang="en-US" altLang="zh-CN" sz="1600" b="1" dirty="0">
              <a:solidFill>
                <a:srgbClr val="4AB1E4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5"/>
          <p:cNvSpPr>
            <a:spLocks noChangeArrowheads="1"/>
          </p:cNvSpPr>
          <p:nvPr/>
        </p:nvSpPr>
        <p:spPr bwMode="gray">
          <a:xfrm>
            <a:off x="7510587" y="1794964"/>
            <a:ext cx="2896332" cy="3448366"/>
          </a:xfrm>
          <a:prstGeom prst="roundRect">
            <a:avLst>
              <a:gd name="adj" fmla="val 11921"/>
            </a:avLst>
          </a:prstGeom>
          <a:gradFill rotWithShape="1">
            <a:gsLst>
              <a:gs pos="0">
                <a:srgbClr val="F77A1D"/>
              </a:gs>
              <a:gs pos="100000">
                <a:srgbClr val="F77A1D">
                  <a:gamma/>
                  <a:shade val="69804"/>
                  <a:invGamma/>
                </a:srgbClr>
              </a:gs>
            </a:gsLst>
            <a:lin ang="5400000" scaled="1"/>
          </a:gradFill>
          <a:ln w="25400">
            <a:solidFill>
              <a:srgbClr val="FEFFFF"/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pic>
        <p:nvPicPr>
          <p:cNvPr id="13" name="Picture 11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7558215" y="2125707"/>
            <a:ext cx="402313" cy="573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AutoShape 14"/>
          <p:cNvSpPr>
            <a:spLocks noChangeArrowheads="1"/>
          </p:cNvSpPr>
          <p:nvPr/>
        </p:nvSpPr>
        <p:spPr bwMode="gray">
          <a:xfrm>
            <a:off x="8090751" y="1577263"/>
            <a:ext cx="1685003" cy="457200"/>
          </a:xfrm>
          <a:prstGeom prst="roundRect">
            <a:avLst>
              <a:gd name="adj" fmla="val 16667"/>
            </a:avLst>
          </a:prstGeom>
          <a:solidFill>
            <a:srgbClr val="FEFFFF"/>
          </a:solidFill>
          <a:ln w="28575">
            <a:solidFill>
              <a:srgbClr val="F77A1D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gray">
          <a:xfrm>
            <a:off x="7634170" y="2167823"/>
            <a:ext cx="2696792" cy="3293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水资源消耗与水环境污染防治（详见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4.3-1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节能减排（详见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4.3-2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大气环境污染（详见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4.3-3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噪声（详见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4.3-4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土壤二次污染（详见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4.3-5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固体废弃物管理（详见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4.3-6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生态系统管理（详见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4.3-7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buFont typeface="Wingdings" panose="05000000000000000000" pitchFamily="2" charset="2"/>
              <a:buChar char="l"/>
            </a:pPr>
            <a:endParaRPr lang="zh-CN" altLang="en-US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gray">
          <a:xfrm>
            <a:off x="8107583" y="1606998"/>
            <a:ext cx="1749966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rgbClr val="F77A1D"/>
                </a:solidFill>
                <a:latin typeface="Arial" panose="020B0604020202020204" pitchFamily="34" charset="0"/>
              </a:rPr>
              <a:t>避免</a:t>
            </a:r>
            <a:r>
              <a:rPr lang="en-US" altLang="zh-CN" sz="1600" b="1" dirty="0">
                <a:solidFill>
                  <a:srgbClr val="F77A1D"/>
                </a:solidFill>
                <a:latin typeface="Arial" panose="020B0604020202020204" pitchFamily="34" charset="0"/>
              </a:rPr>
              <a:t>/</a:t>
            </a:r>
            <a:r>
              <a:rPr lang="zh-CN" altLang="en-US" sz="1600" b="1" dirty="0">
                <a:solidFill>
                  <a:srgbClr val="F77A1D"/>
                </a:solidFill>
                <a:latin typeface="Arial" panose="020B0604020202020204" pitchFamily="34" charset="0"/>
              </a:rPr>
              <a:t>缓解措施</a:t>
            </a:r>
            <a:endParaRPr lang="en-US" altLang="zh-CN" sz="1600" b="1" dirty="0">
              <a:solidFill>
                <a:srgbClr val="F77A1D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Picture 9" descr="Picture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712722" y="2129447"/>
            <a:ext cx="351091" cy="1178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gray">
          <a:xfrm>
            <a:off x="4494235" y="1775399"/>
            <a:ext cx="2934555" cy="3467933"/>
          </a:xfrm>
          <a:prstGeom prst="roundRect">
            <a:avLst>
              <a:gd name="adj" fmla="val 11921"/>
            </a:avLst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pic>
        <p:nvPicPr>
          <p:cNvPr id="19" name="Picture 9" descr="Picture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4619085" y="1953262"/>
            <a:ext cx="398564" cy="692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utoShape 12"/>
          <p:cNvSpPr>
            <a:spLocks noChangeArrowheads="1"/>
          </p:cNvSpPr>
          <p:nvPr/>
        </p:nvSpPr>
        <p:spPr bwMode="gray">
          <a:xfrm>
            <a:off x="5144778" y="1583580"/>
            <a:ext cx="1681795" cy="465978"/>
          </a:xfrm>
          <a:prstGeom prst="roundRect">
            <a:avLst>
              <a:gd name="adj" fmla="val 16667"/>
            </a:avLst>
          </a:prstGeom>
          <a:ln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kern="0">
              <a:solidFill>
                <a:srgbClr val="080808"/>
              </a:solidFill>
              <a:latin typeface="Arial" panose="020B0604020202020204" pitchFamily="34" charset="0"/>
            </a:endParaRPr>
          </a:p>
        </p:txBody>
      </p:sp>
      <p:sp>
        <p:nvSpPr>
          <p:cNvPr id="21" name="Text Box 15"/>
          <p:cNvSpPr txBox="1">
            <a:spLocks noChangeArrowheads="1"/>
          </p:cNvSpPr>
          <p:nvPr/>
        </p:nvSpPr>
        <p:spPr bwMode="gray">
          <a:xfrm>
            <a:off x="4579298" y="2089765"/>
            <a:ext cx="281275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全生命周期环境影响评估程序（详见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4.2-1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风险评估方法与工具</a:t>
            </a:r>
            <a:endParaRPr lang="en-US" altLang="zh-CN" sz="1600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    </a:t>
            </a:r>
            <a:r>
              <a:rPr lang="en-US" altLang="zh-CN" sz="1600" dirty="0" err="1">
                <a:latin typeface="黑体" panose="02010609060101010101" pitchFamily="49" charset="-122"/>
                <a:ea typeface="黑体" panose="02010609060101010101" pitchFamily="49" charset="-122"/>
              </a:rPr>
              <a:t>Simapro,GaBi,EIO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-LCA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（详见</a:t>
            </a:r>
            <a:r>
              <a:rPr lang="en-US" altLang="zh-CN" sz="1600" dirty="0">
                <a:latin typeface="黑体" panose="02010609060101010101" pitchFamily="49" charset="-122"/>
                <a:ea typeface="黑体" panose="02010609060101010101" pitchFamily="49" charset="-122"/>
              </a:rPr>
              <a:t>4.2-2</a:t>
            </a:r>
            <a:r>
              <a:rPr lang="zh-CN" altLang="en-US" sz="1600" dirty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gray">
          <a:xfrm>
            <a:off x="5170276" y="1621681"/>
            <a:ext cx="1513582" cy="38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80808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dirty="0">
                <a:solidFill>
                  <a:schemeClr val="accent2"/>
                </a:solidFill>
                <a:latin typeface="Arial" panose="020B0604020202020204" pitchFamily="34" charset="0"/>
              </a:rPr>
              <a:t>环境影响评估</a:t>
            </a:r>
            <a:endParaRPr lang="en-US" altLang="zh-CN" sz="1600" b="1" dirty="0">
              <a:solidFill>
                <a:schemeClr val="accent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75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图示 1"/>
          <p:cNvGraphicFramePr/>
          <p:nvPr>
            <p:extLst>
              <p:ext uri="{D42A27DB-BD31-4B8C-83A1-F6EECF244321}">
                <p14:modId xmlns:p14="http://schemas.microsoft.com/office/powerpoint/2010/main" val="1213452592"/>
              </p:ext>
            </p:extLst>
          </p:nvPr>
        </p:nvGraphicFramePr>
        <p:xfrm>
          <a:off x="833376" y="729205"/>
          <a:ext cx="10417215" cy="5810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3"/>
          <p:cNvSpPr txBox="1"/>
          <p:nvPr/>
        </p:nvSpPr>
        <p:spPr>
          <a:xfrm>
            <a:off x="925797" y="257654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二、全生命周期社会影响管理计划</a:t>
            </a:r>
          </a:p>
        </p:txBody>
      </p:sp>
    </p:spTree>
    <p:extLst>
      <p:ext uri="{BB962C8B-B14F-4D97-AF65-F5344CB8AC3E}">
        <p14:creationId xmlns:p14="http://schemas.microsoft.com/office/powerpoint/2010/main" val="16029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图片 31"/>
          <p:cNvPicPr/>
          <p:nvPr/>
        </p:nvPicPr>
        <p:blipFill>
          <a:blip r:embed="rId2"/>
          <a:stretch>
            <a:fillRect/>
          </a:stretch>
        </p:blipFill>
        <p:spPr>
          <a:xfrm>
            <a:off x="9023385" y="4320234"/>
            <a:ext cx="1390722" cy="1219932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3"/>
          <a:stretch>
            <a:fillRect/>
          </a:stretch>
        </p:blipFill>
        <p:spPr>
          <a:xfrm>
            <a:off x="7361358" y="4275443"/>
            <a:ext cx="1478707" cy="1285832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4"/>
          <a:stretch>
            <a:fillRect/>
          </a:stretch>
        </p:blipFill>
        <p:spPr>
          <a:xfrm>
            <a:off x="9023385" y="2623792"/>
            <a:ext cx="1457438" cy="1374942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899278" y="549482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职业环境健康的预防措施和工程控制技术</a:t>
            </a:r>
            <a:endParaRPr lang="zh-CN" altLang="en-US" sz="2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340083" y="1382539"/>
            <a:ext cx="4658210" cy="45704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粉尘和毒物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主要从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原料选取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机械操作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过程、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工艺以及设备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的机械化和密闭化方面进行控制；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噪声与振动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        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主要包括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源头削减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过程阻隔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个体防护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三个方面；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辐射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场源屏蔽、距离防护、合理布局以及采取相应的个人防护等；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异常气象条件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高温作业、保健措施、低温防护、异常气压预防；</a:t>
            </a:r>
            <a:endParaRPr lang="zh-CN" altLang="en-US" dirty="0"/>
          </a:p>
        </p:txBody>
      </p:sp>
      <p:pic>
        <p:nvPicPr>
          <p:cNvPr id="12" name="图片 11"/>
          <p:cNvPicPr/>
          <p:nvPr/>
        </p:nvPicPr>
        <p:blipFill>
          <a:blip r:embed="rId5"/>
          <a:stretch>
            <a:fillRect/>
          </a:stretch>
        </p:blipFill>
        <p:spPr>
          <a:xfrm>
            <a:off x="7347963" y="1020108"/>
            <a:ext cx="1512168" cy="1370647"/>
          </a:xfrm>
          <a:prstGeom prst="rect">
            <a:avLst/>
          </a:prstGeom>
        </p:spPr>
      </p:pic>
      <p:pic>
        <p:nvPicPr>
          <p:cNvPr id="13" name="图片 12"/>
          <p:cNvPicPr/>
          <p:nvPr/>
        </p:nvPicPr>
        <p:blipFill>
          <a:blip r:embed="rId6"/>
          <a:stretch>
            <a:fillRect/>
          </a:stretch>
        </p:blipFill>
        <p:spPr>
          <a:xfrm>
            <a:off x="9071965" y="1020108"/>
            <a:ext cx="1360285" cy="1346683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54585" y="2285238"/>
            <a:ext cx="1754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CN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戴防毒面具</a:t>
            </a:r>
          </a:p>
        </p:txBody>
      </p:sp>
      <p:sp>
        <p:nvSpPr>
          <p:cNvPr id="7" name="矩形 6"/>
          <p:cNvSpPr/>
          <p:nvPr/>
        </p:nvSpPr>
        <p:spPr>
          <a:xfrm>
            <a:off x="7237854" y="2285238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戴护眼镜</a:t>
            </a:r>
          </a:p>
        </p:txBody>
      </p:sp>
      <p:pic>
        <p:nvPicPr>
          <p:cNvPr id="20" name="图片 19"/>
          <p:cNvPicPr/>
          <p:nvPr/>
        </p:nvPicPr>
        <p:blipFill>
          <a:blip r:embed="rId7"/>
          <a:stretch>
            <a:fillRect/>
          </a:stretch>
        </p:blipFill>
        <p:spPr>
          <a:xfrm>
            <a:off x="7328591" y="2579540"/>
            <a:ext cx="1544243" cy="1425197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7237854" y="3886028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穿防护服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8894677" y="3899544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戴护耳器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032672" y="5550720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当心高温表面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4" name="矩形 33"/>
          <p:cNvSpPr/>
          <p:nvPr/>
        </p:nvSpPr>
        <p:spPr>
          <a:xfrm>
            <a:off x="8901701" y="5564236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当心低温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959495" y="5866890"/>
            <a:ext cx="4224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参见</a:t>
            </a:r>
            <a:r>
              <a:rPr lang="en-US" altLang="zh-CN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个体防护装备选用规范</a:t>
            </a:r>
            <a:r>
              <a:rPr lang="en-US" altLang="zh-CN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GB/T 11651-2008</a:t>
            </a:r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</p:spTree>
    <p:extLst>
      <p:ext uri="{BB962C8B-B14F-4D97-AF65-F5344CB8AC3E}">
        <p14:creationId xmlns:p14="http://schemas.microsoft.com/office/powerpoint/2010/main" val="227078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/>
          <p:cNvPicPr/>
          <p:nvPr/>
        </p:nvPicPr>
        <p:blipFill>
          <a:blip r:embed="rId2"/>
          <a:stretch>
            <a:fillRect/>
          </a:stretch>
        </p:blipFill>
        <p:spPr>
          <a:xfrm>
            <a:off x="7097707" y="936248"/>
            <a:ext cx="1450528" cy="1368423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3"/>
          <a:stretch>
            <a:fillRect/>
          </a:stretch>
        </p:blipFill>
        <p:spPr>
          <a:xfrm>
            <a:off x="8792768" y="936248"/>
            <a:ext cx="1373253" cy="1368423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 rotWithShape="1">
          <a:blip r:embed="rId4"/>
          <a:srcRect t="1" b="733"/>
          <a:stretch/>
        </p:blipFill>
        <p:spPr bwMode="auto">
          <a:xfrm>
            <a:off x="7182273" y="2600652"/>
            <a:ext cx="1332926" cy="126466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图片 27"/>
          <p:cNvPicPr/>
          <p:nvPr/>
        </p:nvPicPr>
        <p:blipFill>
          <a:blip r:embed="rId5"/>
          <a:stretch>
            <a:fillRect/>
          </a:stretch>
        </p:blipFill>
        <p:spPr>
          <a:xfrm>
            <a:off x="8841060" y="2588636"/>
            <a:ext cx="1303427" cy="1256850"/>
          </a:xfrm>
          <a:prstGeom prst="rect">
            <a:avLst/>
          </a:prstGeom>
        </p:spPr>
      </p:pic>
      <p:pic>
        <p:nvPicPr>
          <p:cNvPr id="29" name="图片 28"/>
          <p:cNvPicPr/>
          <p:nvPr/>
        </p:nvPicPr>
        <p:blipFill>
          <a:blip r:embed="rId6"/>
          <a:stretch>
            <a:fillRect/>
          </a:stretch>
        </p:blipFill>
        <p:spPr>
          <a:xfrm>
            <a:off x="7003933" y="4190919"/>
            <a:ext cx="1638083" cy="1368423"/>
          </a:xfrm>
          <a:prstGeom prst="rect">
            <a:avLst/>
          </a:prstGeom>
        </p:spPr>
      </p:pic>
      <p:pic>
        <p:nvPicPr>
          <p:cNvPr id="31" name="图片 30"/>
          <p:cNvPicPr/>
          <p:nvPr/>
        </p:nvPicPr>
        <p:blipFill>
          <a:blip r:embed="rId7"/>
          <a:stretch>
            <a:fillRect/>
          </a:stretch>
        </p:blipFill>
        <p:spPr>
          <a:xfrm>
            <a:off x="8704884" y="4135000"/>
            <a:ext cx="1597030" cy="1368423"/>
          </a:xfrm>
          <a:prstGeom prst="rect">
            <a:avLst/>
          </a:prstGeom>
        </p:spPr>
      </p:pic>
      <p:sp>
        <p:nvSpPr>
          <p:cNvPr id="2" name="TextBox 3"/>
          <p:cNvSpPr txBox="1"/>
          <p:nvPr/>
        </p:nvSpPr>
        <p:spPr>
          <a:xfrm>
            <a:off x="1350250" y="421703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职业安全风险防护</a:t>
            </a:r>
            <a:endParaRPr lang="zh-CN" altLang="en-US" sz="2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8660020" y="2231180"/>
            <a:ext cx="175494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禁止靠近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6985190" y="2231180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禁止烟火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778183" y="3831970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必须戴安全帽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43855" y="3845486"/>
            <a:ext cx="177484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必须系安全带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6985190" y="5496662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当心火灾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8649037" y="5510178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当心爆炸</a:t>
            </a:r>
            <a:endParaRPr lang="zh-CN" altLang="zh-CN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6706831" y="5812832"/>
            <a:ext cx="42249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/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参见</a:t>
            </a:r>
            <a:r>
              <a:rPr lang="en-US" altLang="zh-CN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《</a:t>
            </a:r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安全标志及其使用导则</a:t>
            </a:r>
            <a:r>
              <a:rPr lang="en-US" altLang="zh-CN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》</a:t>
            </a:r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（</a:t>
            </a:r>
            <a:r>
              <a:rPr lang="en-US" altLang="zh-CN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GB 2894-2008</a:t>
            </a:r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）</a:t>
            </a:r>
          </a:p>
        </p:txBody>
      </p:sp>
      <p:sp>
        <p:nvSpPr>
          <p:cNvPr id="32" name="矩形 31"/>
          <p:cNvSpPr/>
          <p:nvPr/>
        </p:nvSpPr>
        <p:spPr>
          <a:xfrm>
            <a:off x="1338589" y="1211573"/>
            <a:ext cx="497556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常规地块修复工程中的职业安全风险防护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       进行常规性的设备安装调试、设备材料搬运、机电设备操作和设施使用，应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配备安全员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设置安全警示和防护标志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，以及施工前的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防护检查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1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特殊工作场所的职业安全风险防护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在密闭空间、高处和存在电离辐射地点的作业地点，应做好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安全作业培训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设施设备安全检查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设立警示标志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和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个人防护措施。</a:t>
            </a:r>
            <a:endParaRPr lang="zh-CN" altLang="zh-CN" sz="1600" kern="100" dirty="0">
              <a:solidFill>
                <a:srgbClr val="C00000"/>
              </a:solidFill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特殊工作内容的职业安全风险防护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66700" algn="just">
              <a:lnSpc>
                <a:spcPct val="150000"/>
              </a:lnSpc>
            </a:pP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包括动火作业、电气作业、动土作业、盲板抽堵和使用气体和氧气设备等，作业应由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专业人员完成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检查人体防护性措施（</a:t>
            </a:r>
            <a:r>
              <a:rPr lang="en-US" altLang="zh-CN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PPE</a:t>
            </a:r>
            <a:r>
              <a:rPr lang="zh-CN" altLang="en-US" sz="1600" kern="100" dirty="0">
                <a:solidFill>
                  <a:srgbClr val="C0000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），特殊天气或气候的安全防范</a:t>
            </a:r>
            <a:r>
              <a:rPr lang="zh-CN" altLang="en-US" sz="1600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等。</a:t>
            </a:r>
            <a:endParaRPr lang="zh-CN" altLang="zh-CN" sz="16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9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1064504" y="709735"/>
            <a:ext cx="6768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600" dirty="0">
                <a:latin typeface="黑体" panose="02010609060101010101" pitchFamily="49" charset="-122"/>
                <a:ea typeface="黑体" panose="02010609060101010101" pitchFamily="49" charset="-122"/>
              </a:rPr>
              <a:t>职业环境健康与安全监督与培训</a:t>
            </a:r>
            <a:endParaRPr lang="zh-CN" altLang="en-US" sz="26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212819" y="1535445"/>
            <a:ext cx="43204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职业</a:t>
            </a: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环境</a:t>
            </a: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健康与安全监督</a:t>
            </a: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的内容：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）设施设备安全检查、测试、校准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）工作环境监督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）工人健康状况监督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zh-CN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职业</a:t>
            </a: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环境</a:t>
            </a:r>
            <a:r>
              <a:rPr lang="zh-CN" altLang="zh-CN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健康与安全风险管理培训</a:t>
            </a:r>
            <a:r>
              <a:rPr lang="zh-CN" altLang="en-US" sz="1600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形式：</a:t>
            </a:r>
            <a:endParaRPr lang="en-US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）职业健康与安全培训手册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）职业健康与安全培训讲解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）突发事故的应急演练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16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）标志与警告</a:t>
            </a:r>
          </a:p>
          <a:p>
            <a:pPr>
              <a:lnSpc>
                <a:spcPct val="150000"/>
              </a:lnSpc>
            </a:pPr>
            <a:endParaRPr lang="zh-CN" altLang="zh-CN" sz="1600" b="1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/>
          <a:srcRect b="5527"/>
          <a:stretch/>
        </p:blipFill>
        <p:spPr>
          <a:xfrm>
            <a:off x="6773804" y="3766826"/>
            <a:ext cx="4029370" cy="269722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3804" y="1051885"/>
            <a:ext cx="4058217" cy="2227785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7438437" y="3274383"/>
            <a:ext cx="136447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社区宣传</a:t>
            </a:r>
            <a:endParaRPr lang="zh-CN" altLang="zh-CN" sz="1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7467465" y="6135136"/>
            <a:ext cx="13708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355600"/>
            <a:r>
              <a:rPr lang="zh-CN" altLang="en-US" sz="1600" b="1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应急演练</a:t>
            </a:r>
            <a:endParaRPr lang="zh-CN" altLang="zh-CN" sz="1600" b="1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2261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713208" y="230052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</a:t>
            </a:r>
            <a:r>
              <a:rPr lang="zh-CN" altLang="en-US" sz="3200" dirty="0">
                <a:latin typeface="黑体" panose="02010609060101010101" pitchFamily="49" charset="-122"/>
                <a:ea typeface="黑体" panose="02010609060101010101" pitchFamily="49" charset="-122"/>
              </a:rPr>
              <a:t>社区环境健康与安全风险保障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03672" y="820602"/>
            <a:ext cx="5932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社区环境健康及安全风险的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识别（详见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5.2-1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024436" y="1314355"/>
            <a:ext cx="4464496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b="1" dirty="0">
                <a:ea typeface="等线" panose="02010600030101010101" pitchFamily="2" charset="-122"/>
                <a:cs typeface="Times New Roman" panose="02020603050405020304" pitchFamily="18" charset="0"/>
              </a:rPr>
              <a:t>社区</a:t>
            </a:r>
            <a:r>
              <a:rPr lang="zh-CN" altLang="en-US" b="1" dirty="0">
                <a:ea typeface="等线" panose="02010600030101010101" pitchFamily="2" charset="-122"/>
                <a:cs typeface="Times New Roman" panose="02020603050405020304" pitchFamily="18" charset="0"/>
              </a:rPr>
              <a:t>环境</a:t>
            </a:r>
            <a:r>
              <a:rPr lang="zh-CN" altLang="zh-CN" b="1" dirty="0">
                <a:ea typeface="等线" panose="02010600030101010101" pitchFamily="2" charset="-122"/>
                <a:cs typeface="Times New Roman" panose="02020603050405020304" pitchFamily="18" charset="0"/>
              </a:rPr>
              <a:t>健康风险</a:t>
            </a:r>
            <a:r>
              <a:rPr lang="zh-CN" altLang="en-US" b="1" dirty="0">
                <a:ea typeface="等线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水环境恶化、挥发性气体和粉尘扩散、危险物质运输、疾病预防、噪声污染；</a:t>
            </a:r>
            <a:endParaRPr lang="en-US" altLang="zh-CN" dirty="0"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ea typeface="等线" panose="02010600030101010101" pitchFamily="2" charset="-122"/>
                <a:cs typeface="Times New Roman" panose="02020603050405020304" pitchFamily="18" charset="0"/>
              </a:rPr>
              <a:t>社区安全风险：</a:t>
            </a: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火灾与爆炸、交通与车辆安全、建</a:t>
            </a:r>
            <a:r>
              <a:rPr lang="en-US" altLang="zh-CN" dirty="0">
                <a:ea typeface="等线" panose="02010600030101010101" pitchFamily="2" charset="-122"/>
                <a:cs typeface="Times New Roman" panose="02020603050405020304" pitchFamily="18" charset="0"/>
              </a:rPr>
              <a:t>/</a:t>
            </a:r>
            <a:r>
              <a:rPr lang="zh-CN" altLang="en-US" dirty="0">
                <a:ea typeface="等线" panose="02010600030101010101" pitchFamily="2" charset="-122"/>
                <a:cs typeface="Times New Roman" panose="02020603050405020304" pitchFamily="18" charset="0"/>
              </a:rPr>
              <a:t>构筑物拆除、非允许进入等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3244" y="832810"/>
            <a:ext cx="3780862" cy="2808312"/>
          </a:xfrm>
          <a:prstGeom prst="rect">
            <a:avLst/>
          </a:prstGeom>
        </p:spPr>
      </p:pic>
      <p:sp>
        <p:nvSpPr>
          <p:cNvPr id="8" name="TextBox 3"/>
          <p:cNvSpPr txBox="1"/>
          <p:nvPr/>
        </p:nvSpPr>
        <p:spPr>
          <a:xfrm>
            <a:off x="805216" y="3484180"/>
            <a:ext cx="5769203" cy="7219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000" dirty="0">
                <a:latin typeface="黑体" panose="02010609060101010101" pitchFamily="49" charset="-122"/>
                <a:ea typeface="黑体" panose="02010609060101010101" pitchFamily="49" charset="-122"/>
              </a:rPr>
              <a:t>社区环境健康与安全防护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措施（详见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5.2-2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</a:t>
            </a:r>
            <a:r>
              <a:rPr lang="zh-CN" altLang="en-US" sz="20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000" b="1" dirty="0" smtClean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zh-CN" altLang="en-US" sz="20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9" name="图片 8"/>
          <p:cNvPicPr/>
          <p:nvPr/>
        </p:nvPicPr>
        <p:blipFill>
          <a:blip r:embed="rId3"/>
          <a:stretch>
            <a:fillRect/>
          </a:stretch>
        </p:blipFill>
        <p:spPr>
          <a:xfrm>
            <a:off x="7521285" y="3674604"/>
            <a:ext cx="1405888" cy="1266566"/>
          </a:xfrm>
          <a:prstGeom prst="rect">
            <a:avLst/>
          </a:prstGeom>
        </p:spPr>
      </p:pic>
      <p:pic>
        <p:nvPicPr>
          <p:cNvPr id="10" name="图片 9"/>
          <p:cNvPicPr/>
          <p:nvPr/>
        </p:nvPicPr>
        <p:blipFill>
          <a:blip r:embed="rId4"/>
          <a:stretch>
            <a:fillRect/>
          </a:stretch>
        </p:blipFill>
        <p:spPr>
          <a:xfrm>
            <a:off x="9028990" y="3659105"/>
            <a:ext cx="1440160" cy="1266566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7717065" y="485310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当心中毒</a:t>
            </a:r>
            <a:endParaRPr lang="zh-CN" altLang="en-US" sz="1600" kern="100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246369" y="4853101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当心腐蚀</a:t>
            </a:r>
          </a:p>
        </p:txBody>
      </p:sp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7553968" y="5122336"/>
            <a:ext cx="1331595" cy="1079500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9144549" y="5108027"/>
            <a:ext cx="1209040" cy="1079500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7717065" y="621170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注意安全</a:t>
            </a:r>
          </a:p>
        </p:txBody>
      </p:sp>
      <p:sp>
        <p:nvSpPr>
          <p:cNvPr id="16" name="矩形 15"/>
          <p:cNvSpPr/>
          <p:nvPr/>
        </p:nvSpPr>
        <p:spPr>
          <a:xfrm>
            <a:off x="9246369" y="6211709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kern="100" dirty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当心塌方</a:t>
            </a:r>
          </a:p>
        </p:txBody>
      </p:sp>
      <p:sp>
        <p:nvSpPr>
          <p:cNvPr id="17" name="矩形 16"/>
          <p:cNvSpPr/>
          <p:nvPr/>
        </p:nvSpPr>
        <p:spPr>
          <a:xfrm>
            <a:off x="803672" y="4206117"/>
            <a:ext cx="49038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55600" algn="just">
              <a:lnSpc>
                <a:spcPct val="150000"/>
              </a:lnSpc>
            </a:pPr>
            <a:r>
              <a:rPr lang="zh-CN" altLang="en-US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社区环境健康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的防护措施：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社区用水环境和质量保护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挥发性气体和扬尘扩散</a:t>
            </a: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危险物质运输</a:t>
            </a: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疾病和传染病预防</a:t>
            </a:r>
            <a:r>
              <a:rPr lang="zh-CN" altLang="en-US" sz="1200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zh-CN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噪声污染</a:t>
            </a:r>
            <a:r>
              <a:rPr lang="zh-CN" altLang="en-US" kern="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等方面；</a:t>
            </a:r>
            <a:endParaRPr lang="en-US" altLang="zh-CN" kern="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355600" algn="just">
              <a:lnSpc>
                <a:spcPct val="150000"/>
              </a:lnSpc>
            </a:pPr>
            <a:r>
              <a:rPr lang="zh-CN" altLang="en-US" b="1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社区安全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的防护措施：火灾与爆炸、交通安全、</a:t>
            </a:r>
            <a:r>
              <a:rPr lang="en-US" altLang="zh-CN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kern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社区居民非允许进入风险；</a:t>
            </a:r>
            <a:endParaRPr lang="zh-CN" altLang="zh-CN" sz="1200" kern="100" dirty="0"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096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810227" y="830023"/>
            <a:ext cx="47752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p"/>
            </a:pPr>
            <a:r>
              <a:rPr lang="zh-CN" altLang="en-US" sz="2400" dirty="0">
                <a:latin typeface="黑体" panose="02010609060101010101" pitchFamily="49" charset="-122"/>
                <a:ea typeface="黑体" panose="02010609060101010101" pitchFamily="49" charset="-122"/>
              </a:rPr>
              <a:t>社区宣传与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监督（详见</a:t>
            </a:r>
            <a:r>
              <a:rPr lang="en-US" altLang="zh-CN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5.2-4</a:t>
            </a:r>
            <a:r>
              <a:rPr lang="zh-CN" altLang="en-US" sz="24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zh-CN" altLang="en-US" sz="2400" b="1" dirty="0" smtClean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457200" indent="-457200">
              <a:buFont typeface="Wingdings" panose="05000000000000000000" pitchFamily="2" charset="2"/>
              <a:buChar char="p"/>
            </a:pPr>
            <a:endParaRPr lang="zh-CN" altLang="en-US" sz="2400" b="1" dirty="0">
              <a:solidFill>
                <a:schemeClr val="bg1">
                  <a:lumMod val="50000"/>
                </a:schemeClr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158111" y="1844464"/>
            <a:ext cx="316835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社区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环境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健康与安全宣传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社区</a:t>
            </a:r>
            <a:r>
              <a:rPr lang="zh-CN" altLang="en-US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环境</a:t>
            </a: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健康与安全监督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zh-CN" kern="100" dirty="0"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健康与安全标志与警告</a:t>
            </a: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8477" y="814338"/>
            <a:ext cx="4104457" cy="30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8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319</TotalTime>
  <Words>1835</Words>
  <Application>Microsoft Office PowerPoint</Application>
  <PresentationFormat>宽屏</PresentationFormat>
  <Paragraphs>265</Paragraphs>
  <Slides>16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5" baseType="lpstr">
      <vt:lpstr>等线</vt:lpstr>
      <vt:lpstr>等线 Light</vt:lpstr>
      <vt:lpstr>黑体</vt:lpstr>
      <vt:lpstr>楷体</vt:lpstr>
      <vt:lpstr>宋体</vt:lpstr>
      <vt:lpstr>Arial</vt:lpstr>
      <vt:lpstr>Times New Roman</vt:lpstr>
      <vt:lpstr>Wingdings</vt:lpstr>
      <vt:lpstr>Office 主题​​</vt:lpstr>
      <vt:lpstr>污染地块环境社会管理计划培训教材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微软用户</dc:creator>
  <cp:lastModifiedBy>chenyuan</cp:lastModifiedBy>
  <cp:revision>20</cp:revision>
  <dcterms:created xsi:type="dcterms:W3CDTF">2018-12-06T02:31:10Z</dcterms:created>
  <dcterms:modified xsi:type="dcterms:W3CDTF">2018-12-07T06:31:46Z</dcterms:modified>
</cp:coreProperties>
</file>